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91" r:id="rId3"/>
    <p:sldId id="271" r:id="rId4"/>
    <p:sldId id="308" r:id="rId5"/>
    <p:sldId id="302" r:id="rId6"/>
    <p:sldId id="311" r:id="rId7"/>
    <p:sldId id="314" r:id="rId8"/>
    <p:sldId id="313" r:id="rId9"/>
    <p:sldId id="315" r:id="rId10"/>
    <p:sldId id="303" r:id="rId11"/>
    <p:sldId id="301" r:id="rId12"/>
    <p:sldId id="305" r:id="rId13"/>
    <p:sldId id="304" r:id="rId14"/>
    <p:sldId id="309" r:id="rId15"/>
    <p:sldId id="312" r:id="rId16"/>
    <p:sldId id="306" r:id="rId17"/>
    <p:sldId id="265" r:id="rId18"/>
    <p:sldId id="268" r:id="rId19"/>
    <p:sldId id="260" r:id="rId20"/>
    <p:sldId id="26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老 甲鱼" initials="老" lastIdx="3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788B"/>
    <a:srgbClr val="426A82"/>
    <a:srgbClr val="307DAE"/>
    <a:srgbClr val="EA821C"/>
    <a:srgbClr val="F6C894"/>
    <a:srgbClr val="BFD8E5"/>
    <a:srgbClr val="FF7F0E"/>
    <a:srgbClr val="1F77B4"/>
    <a:srgbClr val="D0CECE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9" autoAdjust="0"/>
    <p:restoredTop sz="92426" autoAdjust="0"/>
  </p:normalViewPr>
  <p:slideViewPr>
    <p:cSldViewPr snapToGrid="0">
      <p:cViewPr>
        <p:scale>
          <a:sx n="79" d="100"/>
          <a:sy n="79" d="100"/>
        </p:scale>
        <p:origin x="429" y="48"/>
      </p:cViewPr>
      <p:guideLst/>
    </p:cSldViewPr>
  </p:slideViewPr>
  <p:outlineViewPr>
    <p:cViewPr>
      <p:scale>
        <a:sx n="100" d="100"/>
        <a:sy n="100" d="100"/>
      </p:scale>
      <p:origin x="0" y="-4686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2.xml"/><Relationship Id="rId1" Type="http://schemas.openxmlformats.org/officeDocument/2006/relationships/slide" Target="slides/slide1.xml"/></Relationships>
</file>

<file path=ppt/media/image1.png>
</file>

<file path=ppt/media/image10.jpeg>
</file>

<file path=ppt/media/image11.jpg>
</file>

<file path=ppt/media/image12.jpe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jpe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4740E-8F52-4821-8A8D-03DDEC038A3B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A662-60CA-45D5-8BB1-0A7D21FB8F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815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Ok, I will begin my weekly Presentation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26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819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第二个工作，我继续尝试了使用</a:t>
            </a:r>
            <a:r>
              <a:rPr lang="en-US" altLang="zh-CN" dirty="0"/>
              <a:t>template</a:t>
            </a:r>
            <a:r>
              <a:rPr lang="zh-CN" altLang="en-US" dirty="0"/>
              <a:t>进行预测</a:t>
            </a:r>
            <a:r>
              <a:rPr lang="en-US" altLang="zh-CN" sz="1200" dirty="0"/>
              <a:t>in the noise level of 0.1 </a:t>
            </a:r>
          </a:p>
          <a:p>
            <a:endParaRPr lang="en-US" altLang="zh-CN" sz="1200" dirty="0"/>
          </a:p>
          <a:p>
            <a:r>
              <a:rPr lang="zh-CN" altLang="en-US" sz="1200" dirty="0"/>
              <a:t>我们希望使用</a:t>
            </a:r>
            <a:r>
              <a:rPr lang="en-US" altLang="zh-CN" sz="1200" dirty="0"/>
              <a:t>HR</a:t>
            </a:r>
            <a:r>
              <a:rPr lang="zh-CN" altLang="en-US" sz="1200" dirty="0"/>
              <a:t>这个数字进行周期划分。但发现使用这种划分方法，会带来一些问题</a:t>
            </a:r>
            <a:endParaRPr lang="en-US" altLang="zh-CN" sz="1200" dirty="0"/>
          </a:p>
          <a:p>
            <a:r>
              <a:rPr lang="zh-CN" altLang="en-US" sz="1200" dirty="0"/>
              <a:t>我实际使用的，是基于</a:t>
            </a:r>
            <a:r>
              <a:rPr lang="en-US" altLang="zh-CN" sz="1200" dirty="0" err="1"/>
              <a:t>peaksdetection</a:t>
            </a:r>
            <a:r>
              <a:rPr lang="zh-CN" altLang="en-US" sz="1200" dirty="0"/>
              <a:t>后然进行周期计算的方法来进行划分。计算公式如右边所示。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1074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使用</a:t>
            </a:r>
            <a:r>
              <a:rPr lang="en-US" altLang="zh-CN" dirty="0"/>
              <a:t>HR</a:t>
            </a:r>
            <a:r>
              <a:rPr lang="zh-CN" altLang="en-US" dirty="0"/>
              <a:t>进行分隔，会出现很严重的参差现象。</a:t>
            </a:r>
            <a:endParaRPr lang="en-US" altLang="zh-CN" dirty="0"/>
          </a:p>
          <a:p>
            <a:r>
              <a:rPr lang="zh-CN" altLang="en-US" dirty="0"/>
              <a:t>原因在于一分钟的</a:t>
            </a:r>
            <a:r>
              <a:rPr lang="en-US" altLang="zh-CN" dirty="0"/>
              <a:t>HR</a:t>
            </a:r>
            <a:r>
              <a:rPr lang="zh-CN" altLang="en-US" dirty="0"/>
              <a:t>数值，与十秒钟内的实际心跳数并不完全相等。一点点的误差周期，就会导致效果很差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此时，</a:t>
            </a:r>
            <a:r>
              <a:rPr lang="en-US" altLang="zh-CN" dirty="0" err="1"/>
              <a:t>kshapes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r>
              <a:rPr lang="zh-CN" altLang="en-US" dirty="0"/>
              <a:t>也出现了较大的问题，选中了</a:t>
            </a:r>
            <a:r>
              <a:rPr lang="en-US" altLang="zh-CN" dirty="0"/>
              <a:t>cluster_1, </a:t>
            </a:r>
            <a:r>
              <a:rPr lang="zh-CN" altLang="en-US" dirty="0"/>
              <a:t>它的小峰在大峰左边了。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058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针对与同一信号，</a:t>
            </a:r>
            <a:endParaRPr lang="en-US" altLang="zh-CN" dirty="0"/>
          </a:p>
          <a:p>
            <a:r>
              <a:rPr lang="zh-CN" altLang="en-US" dirty="0"/>
              <a:t>基于峰数量的周期分隔，效果比基于</a:t>
            </a:r>
            <a:r>
              <a:rPr lang="en-US" altLang="zh-CN" dirty="0"/>
              <a:t>HR</a:t>
            </a:r>
            <a:r>
              <a:rPr lang="zh-CN" altLang="en-US" dirty="0"/>
              <a:t>的好很多。它的参差已经好了很多很多了，但是依然不够令人满意。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934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010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3435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关于</a:t>
            </a:r>
            <a:r>
              <a:rPr lang="en-US" altLang="zh-CN" dirty="0"/>
              <a:t>Tutorial</a:t>
            </a:r>
            <a:r>
              <a:rPr lang="zh-CN" altLang="en-US" dirty="0"/>
              <a:t>的书写，已近进入到了一个阶段了。</a:t>
            </a:r>
            <a:endParaRPr lang="en-US" altLang="zh-CN" dirty="0"/>
          </a:p>
          <a:p>
            <a:r>
              <a:rPr lang="zh-CN" altLang="en-US" dirty="0"/>
              <a:t>一些基础的内容，已经基本结束了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这一部分中最难的是</a:t>
            </a:r>
            <a:r>
              <a:rPr lang="en-US" altLang="zh-CN" dirty="0"/>
              <a:t>advanced</a:t>
            </a:r>
            <a:r>
              <a:rPr lang="zh-CN" altLang="en-US" dirty="0"/>
              <a:t> </a:t>
            </a:r>
            <a:r>
              <a:rPr lang="en-US" altLang="zh-CN" dirty="0"/>
              <a:t>filter</a:t>
            </a:r>
            <a:r>
              <a:rPr lang="zh-CN" altLang="en-US" dirty="0"/>
              <a:t>。</a:t>
            </a:r>
            <a:r>
              <a:rPr lang="en-US" altLang="zh-CN" dirty="0"/>
              <a:t>Some advanced filters are not fully comprehensible at the moment. I will need to learn DSP and gradually work on implementing them.</a:t>
            </a:r>
          </a:p>
          <a:p>
            <a:endParaRPr lang="en-US" altLang="zh-CN" dirty="0"/>
          </a:p>
          <a:p>
            <a:r>
              <a:rPr lang="zh-CN" altLang="en-US" dirty="0"/>
              <a:t>目前也遇到一个问题：</a:t>
            </a:r>
            <a:r>
              <a:rPr lang="en-US" altLang="zh-CN" dirty="0"/>
              <a:t>Current SCG dataset doesn't provide a good example for algorithms, such as Blind Source Separation.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1910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我需要和你做一个确认。</a:t>
            </a:r>
            <a:endParaRPr lang="en-US" altLang="zh-CN" dirty="0"/>
          </a:p>
          <a:p>
            <a:r>
              <a:rPr lang="zh-CN" altLang="en-US" dirty="0"/>
              <a:t>目前我实现的，从算法封装，</a:t>
            </a:r>
            <a:r>
              <a:rPr lang="en-US" altLang="zh-CN" dirty="0"/>
              <a:t>code comments</a:t>
            </a:r>
            <a:r>
              <a:rPr lang="zh-CN" altLang="en-US" dirty="0"/>
              <a:t>，</a:t>
            </a:r>
            <a:r>
              <a:rPr lang="en-US" altLang="zh-CN" dirty="0"/>
              <a:t>example</a:t>
            </a:r>
            <a:r>
              <a:rPr lang="zh-CN" altLang="en-US" dirty="0"/>
              <a:t>，效果展示 这四个维度，是否满足你对这份</a:t>
            </a:r>
            <a:r>
              <a:rPr lang="en-US" altLang="zh-CN" dirty="0"/>
              <a:t>Tutorial</a:t>
            </a:r>
            <a:r>
              <a:rPr lang="zh-CN" altLang="en-US" dirty="0"/>
              <a:t>的需求。</a:t>
            </a:r>
            <a:endParaRPr lang="en-US" altLang="zh-CN" dirty="0"/>
          </a:p>
          <a:p>
            <a:r>
              <a:rPr lang="zh-CN" altLang="en-US" dirty="0"/>
              <a:t>如果不满足，我应该增加些什么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367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 week, I have a hard time learning Hidden Markov Models.</a:t>
            </a:r>
          </a:p>
          <a:p>
            <a:endParaRPr lang="en-US" altLang="zh-CN" dirty="0"/>
          </a:p>
          <a:p>
            <a:r>
              <a:rPr lang="en-US" altLang="zh-CN" dirty="0"/>
              <a:t>I need to allocate some time to learning probability in order to better understand advanced concepts.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0146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081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2644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493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In this week's tutorial writing, I found that Singular Spectrum Analysis (SSA) works exceptionally well for denoising SCG signals in high-noise situations.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r>
                  <a:rPr lang="en-US" altLang="zh-CN" dirty="0"/>
                  <a:t>Let's take a look at </a:t>
                </a:r>
                <a:r>
                  <a:rPr lang="en-US" altLang="zh-CN" b="1" dirty="0"/>
                  <a:t>Process of Singular Spectrum Analysis </a:t>
                </a:r>
                <a:r>
                  <a:rPr lang="en-US" altLang="zh-CN" dirty="0"/>
                  <a:t>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Step one is performing Singular Value Decomposition (SVD) on the processed signal, and computing the W-correlation coefficients.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In step two, Time Series Component Separation and Grouping, the components of the time series are grouped together through visual inspection. Which means</a:t>
                </a:r>
                <a:r>
                  <a:rPr lang="zh-CN" altLang="en-US" dirty="0"/>
                  <a:t>， </a:t>
                </a:r>
                <a:r>
                  <a:rPr lang="en-US" altLang="zh-CN" dirty="0"/>
                  <a:t>I just look at the picture of W-correlation and divide it into several groups together manually. In this matrix, we identified four such blocks, corresponding to the four green boxes.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Currently, it seems there isn't an automated method for the grouping.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Step three involves reconstructing signals based on these groups.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On the left are signal components within the four green boxes, reconstructed into four signals.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The first reconstructed signal, </a:t>
                </a:r>
                <a:r>
                  <a:rPr lang="zh-CN" altLang="en-US" dirty="0"/>
                  <a:t>𝐹</a:t>
                </a:r>
                <a:r>
                  <a:rPr lang="en-US" altLang="zh-CN" dirty="0"/>
                  <a:t>^0, usually represents the trend.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The middle reconstructed signals, like </a:t>
                </a:r>
                <a:r>
                  <a:rPr lang="zh-CN" altLang="en-US" dirty="0"/>
                  <a:t>𝐹</a:t>
                </a:r>
                <a:r>
                  <a:rPr lang="en-US" altLang="zh-CN" dirty="0"/>
                  <a:t>^1, </a:t>
                </a:r>
                <a:r>
                  <a:rPr lang="zh-CN" altLang="en-US" dirty="0"/>
                  <a:t>𝐹</a:t>
                </a:r>
                <a:r>
                  <a:rPr lang="en-US" altLang="zh-CN" dirty="0"/>
                  <a:t>^2, typically represent periodic components.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dirty="0"/>
                  <a:t>The final signal, </a:t>
                </a:r>
                <a:r>
                  <a:rPr lang="zh-CN" altLang="en-US" dirty="0"/>
                  <a:t>𝐹</a:t>
                </a:r>
                <a:r>
                  <a:rPr lang="en-US" altLang="zh-CN" dirty="0"/>
                  <a:t>^3, generally represents noise.</a:t>
                </a: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/>
                  <a:t>在本周的</a:t>
                </a:r>
                <a:r>
                  <a:rPr lang="en-US" altLang="zh-CN" dirty="0"/>
                  <a:t>tutorial</a:t>
                </a:r>
                <a:r>
                  <a:rPr lang="zh-CN" altLang="en-US" dirty="0"/>
                  <a:t>书写中，我发现</a:t>
                </a:r>
                <a:r>
                  <a:rPr lang="en-US" altLang="zh-CN" dirty="0"/>
                  <a:t>SSA</a:t>
                </a:r>
                <a:r>
                  <a:rPr lang="zh-CN" altLang="en-US" dirty="0"/>
                  <a:t>对于高噪声情况下的</a:t>
                </a:r>
                <a:r>
                  <a:rPr lang="en-US" altLang="zh-CN" dirty="0"/>
                  <a:t>SCG</a:t>
                </a:r>
                <a:r>
                  <a:rPr lang="zh-CN" altLang="en-US" dirty="0"/>
                  <a:t>信号，去噪效果极好。</a:t>
                </a: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/>
                  <a:t>我们来看一下常规的</a:t>
                </a:r>
                <a:r>
                  <a:rPr lang="en-US" altLang="zh-CN" dirty="0"/>
                  <a:t>SSA</a:t>
                </a:r>
                <a:r>
                  <a:rPr lang="zh-CN" altLang="en-US" dirty="0"/>
                  <a:t>分解如何操作的。</a:t>
                </a: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/>
                  <a:t>第一步，试讲处理后的</a:t>
                </a:r>
                <a:r>
                  <a:rPr lang="en-US" altLang="zh-CN" dirty="0"/>
                  <a:t>signal</a:t>
                </a:r>
                <a:r>
                  <a:rPr lang="zh-CN" altLang="en-US" dirty="0"/>
                  <a:t>进行</a:t>
                </a:r>
                <a:r>
                  <a:rPr lang="en-US" altLang="zh-CN" dirty="0"/>
                  <a:t>SVD</a:t>
                </a:r>
                <a:r>
                  <a:rPr lang="zh-CN" altLang="en-US" dirty="0"/>
                  <a:t>分解，然后进行</a:t>
                </a:r>
                <a:r>
                  <a:rPr lang="en-US" altLang="zh-CN" dirty="0"/>
                  <a:t>W-</a:t>
                </a:r>
                <a:r>
                  <a:rPr lang="zh-CN" altLang="en-US" dirty="0"/>
                  <a:t>相关性系数。</a:t>
                </a: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/>
                  <a:t>第二步， </a:t>
                </a:r>
                <a:r>
                  <a:rPr lang="en-US" altLang="zh-CN" b="0" i="0" dirty="0">
                    <a:solidFill>
                      <a:srgbClr val="000000"/>
                    </a:solidFill>
                    <a:effectLst/>
                    <a:latin typeface="Inter"/>
                  </a:rPr>
                  <a:t>Time Series Component Separation and Grouping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b="0" i="0" dirty="0">
                    <a:effectLst/>
                    <a:latin typeface="Inter"/>
                  </a:rPr>
                  <a:t>grouped the eigentriples/components of the toy time series together by visual inspection</a:t>
                </a:r>
                <a:r>
                  <a:rPr lang="zh-CN" altLang="en-US" b="0" i="0" dirty="0">
                    <a:effectLst/>
                    <a:latin typeface="Inter"/>
                  </a:rPr>
                  <a:t>，我们主要找到一个个块，这些块内部的相关性很大，而块与块之间的相关性很小。在这个矩阵中，我们找到了四个块，对应着四个绿色的方框。</a:t>
                </a: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b="0" i="0" dirty="0">
                    <a:effectLst/>
                    <a:latin typeface="Inter"/>
                  </a:rPr>
                  <a:t>目前似乎没有自动进行划分的方法。</a:t>
                </a: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b="0" i="0" dirty="0">
                    <a:effectLst/>
                    <a:latin typeface="Inter"/>
                  </a:rPr>
                  <a:t>第三步，</a:t>
                </a:r>
                <a:r>
                  <a:rPr lang="en-US" altLang="zh-CN" dirty="0"/>
                  <a:t>Reconstruct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signals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based on the groups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b="0" i="0" dirty="0">
                    <a:effectLst/>
                    <a:latin typeface="Inter"/>
                  </a:rPr>
                  <a:t>左边有四方框里的信号分量，重构成</a:t>
                </a:r>
                <a:r>
                  <a:rPr lang="en-US" altLang="zh-CN" b="0" i="0" dirty="0">
                    <a:effectLst/>
                    <a:latin typeface="Inter"/>
                  </a:rPr>
                  <a:t>4</a:t>
                </a:r>
                <a:r>
                  <a:rPr lang="zh-CN" altLang="en-US" b="0" i="0" dirty="0">
                    <a:effectLst/>
                    <a:latin typeface="Inter"/>
                  </a:rPr>
                  <a:t>个信号。</a:t>
                </a: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r>
                  <a:rPr lang="en-US" altLang="zh-CN" dirty="0"/>
                  <a:t>The first reconstructed signal </a:t>
                </a:r>
                <a:r>
                  <a:rPr lang="en-US" altLang="zh-CN" b="0" i="0">
                    <a:latin typeface="Cambria Math" panose="02040503050406030204" pitchFamily="18" charset="0"/>
                  </a:rPr>
                  <a:t>𝐹^0</a:t>
                </a:r>
                <a:r>
                  <a:rPr lang="en-US" altLang="zh-CN" dirty="0"/>
                  <a:t> is usually the trend.</a:t>
                </a:r>
              </a:p>
              <a:p>
                <a:endParaRPr lang="en-US" altLang="zh-CN" dirty="0"/>
              </a:p>
              <a:p>
                <a:r>
                  <a:rPr lang="en-US" altLang="zh-CN" dirty="0"/>
                  <a:t>The middle reconstructed signals, like </a:t>
                </a:r>
                <a:r>
                  <a:rPr lang="en-US" altLang="zh-CN" b="0" i="0">
                    <a:latin typeface="Cambria Math" panose="02040503050406030204" pitchFamily="18" charset="0"/>
                  </a:rPr>
                  <a:t>𝐹^1, 𝐹^2</a:t>
                </a:r>
                <a:r>
                  <a:rPr lang="en-US" altLang="zh-CN" dirty="0"/>
                  <a:t>, are typically the period.</a:t>
                </a:r>
              </a:p>
              <a:p>
                <a:endParaRPr lang="en-US" altLang="zh-CN" dirty="0"/>
              </a:p>
              <a:p>
                <a:r>
                  <a:rPr lang="en-US" altLang="zh-CN" dirty="0"/>
                  <a:t>The final signal </a:t>
                </a:r>
                <a:r>
                  <a:rPr lang="en-US" altLang="zh-CN" b="0" i="0">
                    <a:latin typeface="Cambria Math" panose="02040503050406030204" pitchFamily="18" charset="0"/>
                  </a:rPr>
                  <a:t>𝐹^3</a:t>
                </a:r>
                <a:r>
                  <a:rPr lang="en-US" altLang="zh-CN" dirty="0"/>
                  <a:t> is generally Noise.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b="0" i="0" dirty="0">
                  <a:effectLst/>
                  <a:latin typeface="Inter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zh-CN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404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 practical scenarios, dealing with thousands of SCG signals makes it impossible to apply Step 2 of SSA, which involves visual inspection and subjective grouping. Thus, practical application becomes challenging.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 Step 2, I've made a change. Instead of dividing it into Trend + Period + Noise, I've divided it into two main groups: Trend + (Period + Noise). The points of division between these two components are determined based on empirical values.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594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This image is from my tutorial. In this image, the noise level in the SCG signal is 0.8.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 the first image, the blue line represents the original SCG signal with a noise level of 0.8. The yellow line represents the Trend component extracted using SSA.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 the second image, the yellow line represents the </a:t>
            </a:r>
            <a:r>
              <a:rPr lang="en-US" altLang="zh-CN" dirty="0" err="1"/>
              <a:t>Period+Noise</a:t>
            </a:r>
            <a:r>
              <a:rPr lang="en-US" altLang="zh-CN" dirty="0"/>
              <a:t> component extracted using SSA.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In the third image, the blue line represents a signal with no noise, while the yellow line represents the </a:t>
            </a:r>
            <a:r>
              <a:rPr lang="en-US" altLang="zh-CN" dirty="0" err="1"/>
              <a:t>Period+Noise</a:t>
            </a:r>
            <a:r>
              <a:rPr lang="en-US" altLang="zh-CN" dirty="0"/>
              <a:t> component extracted using SSA.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After applying SSA, the distinct peak features that were difficult to discern in the original signal with a noise level of 0.8 are accurately restored.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292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上周，</a:t>
            </a:r>
            <a:r>
              <a:rPr lang="en-US" altLang="zh-CN" dirty="0"/>
              <a:t>song</a:t>
            </a:r>
            <a:r>
              <a:rPr lang="zh-CN" altLang="en-US" dirty="0"/>
              <a:t>教授你提到了</a:t>
            </a:r>
            <a:r>
              <a:rPr lang="en-US" altLang="zh-CN" dirty="0"/>
              <a:t>VMD</a:t>
            </a:r>
            <a:r>
              <a:rPr lang="zh-CN" altLang="en-US" dirty="0"/>
              <a:t>等分解算法。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我使用你在</a:t>
            </a:r>
            <a:r>
              <a:rPr lang="en-US" altLang="zh-CN" dirty="0"/>
              <a:t>Tutorial Outline</a:t>
            </a:r>
            <a:r>
              <a:rPr lang="zh-CN" altLang="en-US" dirty="0"/>
              <a:t>里提到的四种分解算法挨个进行了尝试。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我分别对他们进行分解后重构，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517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上周，</a:t>
            </a:r>
            <a:r>
              <a:rPr lang="en-US" altLang="zh-CN" dirty="0"/>
              <a:t>song</a:t>
            </a:r>
            <a:r>
              <a:rPr lang="zh-CN" altLang="en-US" dirty="0"/>
              <a:t>教授你提到了</a:t>
            </a:r>
            <a:r>
              <a:rPr lang="en-US" altLang="zh-CN" dirty="0"/>
              <a:t>VMD</a:t>
            </a:r>
            <a:r>
              <a:rPr lang="zh-CN" altLang="en-US" dirty="0"/>
              <a:t>等分解算法。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我使用你在</a:t>
            </a:r>
            <a:r>
              <a:rPr lang="en-US" altLang="zh-CN" dirty="0"/>
              <a:t>Tutorial Outline</a:t>
            </a:r>
            <a:r>
              <a:rPr lang="zh-CN" altLang="en-US" dirty="0"/>
              <a:t>里提到的四种分解算法挨个进行了尝试。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我分别对他们进行分解后重构，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910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888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9FA662-60CA-45D5-8BB1-0A7D21FB8FF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741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BD226F-0FDE-ADCA-B981-0737D9DC4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4ABB8-FEC8-D6C3-AF75-A249BCA471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9362A6-18C2-41E4-9ACE-B39C1F2BE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68CED4-2D82-18BF-3EE3-F1E04EFAF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9C9BD4-0F60-1E5C-8899-6CB9D052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91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B42D37-FC51-BC1F-CFE1-652AD9776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A9D527-128B-C07A-BBE0-978418525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AC53FE-9029-6241-CD11-FF843697A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72D27-072D-2561-9A8C-6A89ECF4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0EB72-67F8-9663-80D5-C5F41473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864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D18C15-0487-9772-DD3C-4EE8DE493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19F9B8-B02B-8761-B7FD-1A5A4CE91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AA57CA-2F73-4FD8-5775-0B0A001F5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DEA151-1EF8-017C-91EC-C8D93FF45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C598E3-6F79-E83E-B33C-8D793C44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614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D8E04-D209-3C4C-9965-1A9935D35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15DA00-1781-D5ED-51FF-504382AD0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70773E-4E1B-CA9F-2B09-1D350653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AF8FB-65F4-1B1E-284F-526D5FC3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D579CA-2077-7F33-D1B2-612949384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253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3E27B6-FE66-0601-66C7-C6AC486F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D7878E-40C4-EBC3-22F5-6F8F8A804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FAB066-B532-2BD5-D2B5-6AD27DA1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11A1E0-664F-B975-B4D3-49BDB09DC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864908-3D90-70BB-944E-9485F0E4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78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449205-86A2-92D0-B772-3BCDDE11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EB6F7E-6BAB-FC0A-F189-A81BD8F06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E0D600-C072-A404-0F50-D6F408A54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1749D0-1E54-0679-5F53-4DAD703C7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02CCC7-E63E-6148-4B31-24485E2C2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0FC7AC-77D2-F96A-2A64-036FD1B79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229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027A3-4356-3CF2-E8C1-2E328239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0C3975-8154-4011-0D93-AE2AE1E07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036807-7B14-F8B4-7686-FCB078914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B1F7D2F-9A1E-475C-4359-C47497F3CA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5A76DD0-8C82-179D-1E33-C079E01D68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19BF26-A3BF-6A72-9795-671707400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C64E86-5447-674B-18FE-4EF08C522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F3A91C-0205-9E3E-1805-D35AEA739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59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3D167-A1B5-3B26-4DFF-C07242A5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1C883D-0D9A-CE53-7EF7-79408E992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2305E8-5115-78D3-7565-EBFCE5A07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A55DAC-9F26-B6BB-1435-44342C73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07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6DA0EA-9E66-4BCF-5830-69D52FAE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96243A-C677-C2CA-C0CA-856636EB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2D3CCC-B8BE-8B51-6415-680996976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799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F03FB-7198-053E-39D0-C659624F1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C53A62-7BE4-5FE9-EE85-D6277D30D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8596C5-2EE7-BB5F-3193-DAB2C478B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10BAF1-95B1-0C2A-B593-8E24DAC70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862598-5738-8DE2-1D9C-6ADF08F7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04FD61-713A-DE87-B32D-A780C0920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87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C8BED-EF9A-927F-B5C9-64D91E511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1DA5D9-48B9-B85F-1162-FDB05B5D3B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F2ED3F-791A-28FA-5ED0-D7C471CC7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CDF28C-0D1B-4D1B-9CE7-D58D04F43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AFD2B8-7442-04C4-DF52-E73728140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22EBE4-6CBB-E2F1-A614-252DD0FF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16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409B96-826E-6F21-E565-18ACC1C03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E8153E-782F-9F38-B76E-3B4EC127A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41F551-E645-70FA-9CCA-DAB4A2AD36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7DC1B-4743-47FE-A400-A2B750CAD470}" type="datetimeFigureOut">
              <a:rPr lang="zh-CN" altLang="en-US" smtClean="0"/>
              <a:t>2023-08-28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9E3B-87F5-A773-48A2-52ABC59EF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778694-5FFA-C370-8A8E-5A1E97C6D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84093-D89D-493D-AEEA-3762B0F781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95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onguga/DataDemo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latin typeface="Consolas" panose="020B0609020204030204" pitchFamily="49" charset="0"/>
                <a:cs typeface="Times New Roman" panose="02020603050405020304" pitchFamily="18" charset="0"/>
              </a:rPr>
              <a:t>Weekly Presentation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974E84-A295-73A6-F451-ABDE3F1A1C08}"/>
              </a:ext>
            </a:extLst>
          </p:cNvPr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>
                <a:latin typeface="Consolas" panose="020B0609020204030204" pitchFamily="49" charset="0"/>
                <a:cs typeface="Times New Roman" panose="02020603050405020304" pitchFamily="18" charset="0"/>
              </a:rPr>
              <a:t>Jiayu</a:t>
            </a:r>
            <a:r>
              <a:rPr lang="en-US" altLang="zh-CN" sz="1600" dirty="0">
                <a:latin typeface="Consolas" panose="020B0609020204030204" pitchFamily="49" charset="0"/>
                <a:cs typeface="Times New Roman" panose="02020603050405020304" pitchFamily="18" charset="0"/>
              </a:rPr>
              <a:t> Chen</a:t>
            </a:r>
          </a:p>
          <a:p>
            <a:pPr algn="ctr"/>
            <a:r>
              <a:rPr lang="en-US" altLang="zh-CN" sz="1600" dirty="0">
                <a:latin typeface="Consolas" panose="020B0609020204030204" pitchFamily="49" charset="0"/>
                <a:cs typeface="Times New Roman" panose="02020603050405020304" pitchFamily="18" charset="0"/>
              </a:rPr>
              <a:t>2023.8.21</a:t>
            </a:r>
          </a:p>
        </p:txBody>
      </p:sp>
    </p:spTree>
    <p:extLst>
      <p:ext uri="{BB962C8B-B14F-4D97-AF65-F5344CB8AC3E}">
        <p14:creationId xmlns:p14="http://schemas.microsoft.com/office/powerpoint/2010/main" val="5765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8BC6CCA-9AFB-BDB3-E25B-3D91901E8F1C}"/>
              </a:ext>
            </a:extLst>
          </p:cNvPr>
          <p:cNvSpPr txBox="1"/>
          <p:nvPr/>
        </p:nvSpPr>
        <p:spPr>
          <a:xfrm>
            <a:off x="793216" y="4271351"/>
            <a:ext cx="108196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I believe this method has the potential to achieve MAE &lt; 3 for the prediction of S and D, in the noise at the 0.8 level.</a:t>
            </a:r>
          </a:p>
          <a:p>
            <a:endParaRPr lang="en-US" altLang="zh-CN" sz="1600" dirty="0"/>
          </a:p>
          <a:p>
            <a:r>
              <a:rPr lang="en-US" altLang="zh-CN" sz="1600" dirty="0"/>
              <a:t>Further optimization lies in achieving higher precision in grouping, rather than relying on </a:t>
            </a:r>
            <a:r>
              <a:rPr lang="en-US" altLang="zh-CN" sz="1600" b="1" dirty="0">
                <a:highlight>
                  <a:srgbClr val="FFFF00"/>
                </a:highlight>
              </a:rPr>
              <a:t>manual assessment of w-correlation matrices.</a:t>
            </a:r>
          </a:p>
          <a:p>
            <a:endParaRPr lang="en-US" altLang="zh-CN" sz="1600" dirty="0"/>
          </a:p>
          <a:p>
            <a:r>
              <a:rPr lang="en-US" altLang="zh-CN" sz="1600" dirty="0"/>
              <a:t>Surprisingly, the high predictive accuracy for D using this method is intriguing, as it suggests that the relative amplitude differences can be effectively restored. I plan to delve into the specific mathematical principles to gain a clearer understanding next week.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19F06A-1A8B-48EC-C220-F57908B84F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8" t="9529" r="7720" b="6298"/>
          <a:stretch/>
        </p:blipFill>
        <p:spPr>
          <a:xfrm>
            <a:off x="6518972" y="865625"/>
            <a:ext cx="4689945" cy="306332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8EF6BC7-04CE-0C06-1FC9-44B5FEDB60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7" t="10141" r="7926" b="3899"/>
          <a:stretch/>
        </p:blipFill>
        <p:spPr>
          <a:xfrm>
            <a:off x="1724165" y="885615"/>
            <a:ext cx="4845045" cy="319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32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72FFF2B-1394-DF02-2C0A-16C7EE932BC7}"/>
              </a:ext>
            </a:extLst>
          </p:cNvPr>
          <p:cNvSpPr/>
          <p:nvPr/>
        </p:nvSpPr>
        <p:spPr>
          <a:xfrm>
            <a:off x="5981989" y="2321473"/>
            <a:ext cx="3441682" cy="6965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Calculate Period based on peaks detection</a:t>
            </a:r>
            <a:endParaRPr lang="zh-CN" altLang="en-US" b="1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EA9870E-44B8-50F6-A773-7E5BF82D2C9C}"/>
              </a:ext>
            </a:extLst>
          </p:cNvPr>
          <p:cNvSpPr/>
          <p:nvPr/>
        </p:nvSpPr>
        <p:spPr>
          <a:xfrm>
            <a:off x="5986162" y="3346292"/>
            <a:ext cx="3441682" cy="4654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Segmentation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E3CA92-1C9C-E2A3-4E92-5E806CE41ED1}"/>
              </a:ext>
            </a:extLst>
          </p:cNvPr>
          <p:cNvSpPr/>
          <p:nvPr/>
        </p:nvSpPr>
        <p:spPr>
          <a:xfrm>
            <a:off x="5983696" y="4161635"/>
            <a:ext cx="3441680" cy="479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K-shapes Clustering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AAE37AA-3677-EE85-1548-65F904857661}"/>
              </a:ext>
            </a:extLst>
          </p:cNvPr>
          <p:cNvSpPr/>
          <p:nvPr/>
        </p:nvSpPr>
        <p:spPr>
          <a:xfrm>
            <a:off x="5981989" y="5079866"/>
            <a:ext cx="3443388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Get Template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CAC7C9C-C827-F70E-0543-11BCB062CC43}"/>
              </a:ext>
            </a:extLst>
          </p:cNvPr>
          <p:cNvSpPr/>
          <p:nvPr/>
        </p:nvSpPr>
        <p:spPr>
          <a:xfrm>
            <a:off x="5981989" y="5976555"/>
            <a:ext cx="3440921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i="0" dirty="0">
                <a:solidFill>
                  <a:srgbClr val="212529"/>
                </a:solidFill>
                <a:effectLst/>
                <a:latin typeface="-apple-system"/>
              </a:rPr>
              <a:t>…</a:t>
            </a: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905801D-09F8-9EDA-E763-4D48798DED8A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7702830" y="3018009"/>
            <a:ext cx="4173" cy="3282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48F50FAC-0A94-1A05-EC14-010374649244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 flipH="1">
            <a:off x="7704536" y="3811703"/>
            <a:ext cx="2467" cy="3499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740B9A83-756D-87B3-6E35-E16AC426BEAC}"/>
              </a:ext>
            </a:extLst>
          </p:cNvPr>
          <p:cNvCxnSpPr>
            <a:cxnSpLocks/>
            <a:stCxn id="30" idx="2"/>
            <a:endCxn id="31" idx="0"/>
          </p:cNvCxnSpPr>
          <p:nvPr/>
        </p:nvCxnSpPr>
        <p:spPr>
          <a:xfrm flipH="1">
            <a:off x="7702450" y="5537361"/>
            <a:ext cx="123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3D38EBD-D00C-69FF-B0B0-810D7B51A14E}"/>
              </a:ext>
            </a:extLst>
          </p:cNvPr>
          <p:cNvCxnSpPr>
            <a:cxnSpLocks/>
            <a:stCxn id="37" idx="2"/>
            <a:endCxn id="27" idx="0"/>
          </p:cNvCxnSpPr>
          <p:nvPr/>
        </p:nvCxnSpPr>
        <p:spPr>
          <a:xfrm flipH="1">
            <a:off x="7702830" y="1739441"/>
            <a:ext cx="1" cy="5820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17154461-C05A-12C8-6952-F724A316857F}"/>
              </a:ext>
            </a:extLst>
          </p:cNvPr>
          <p:cNvCxnSpPr>
            <a:cxnSpLocks/>
            <a:stCxn id="29" idx="2"/>
            <a:endCxn id="30" idx="0"/>
          </p:cNvCxnSpPr>
          <p:nvPr/>
        </p:nvCxnSpPr>
        <p:spPr>
          <a:xfrm flipH="1">
            <a:off x="7703683" y="4640672"/>
            <a:ext cx="85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15CD4E8C-4C01-998B-5B73-BFDFB554D8EA}"/>
              </a:ext>
            </a:extLst>
          </p:cNvPr>
          <p:cNvSpPr txBox="1"/>
          <p:nvPr/>
        </p:nvSpPr>
        <p:spPr>
          <a:xfrm>
            <a:off x="6407833" y="1093110"/>
            <a:ext cx="2589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Noise: </a:t>
            </a:r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0.1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, No RR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4DFE30AC-CB23-A475-0640-850A35294A8D}"/>
              </a:ext>
            </a:extLst>
          </p:cNvPr>
          <p:cNvSpPr/>
          <p:nvPr/>
        </p:nvSpPr>
        <p:spPr>
          <a:xfrm>
            <a:off x="697922" y="2321473"/>
            <a:ext cx="3441682" cy="6965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Calculate period based on HR</a:t>
            </a:r>
            <a:endParaRPr lang="zh-CN" altLang="en-US" b="1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32A42A6-22BE-B9DE-C2AD-AF0C4AB89451}"/>
              </a:ext>
            </a:extLst>
          </p:cNvPr>
          <p:cNvSpPr/>
          <p:nvPr/>
        </p:nvSpPr>
        <p:spPr>
          <a:xfrm>
            <a:off x="702095" y="3346292"/>
            <a:ext cx="3441682" cy="4654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Segmentation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B611F95B-D097-2840-438F-8F95D2613E87}"/>
              </a:ext>
            </a:extLst>
          </p:cNvPr>
          <p:cNvSpPr/>
          <p:nvPr/>
        </p:nvSpPr>
        <p:spPr>
          <a:xfrm>
            <a:off x="699629" y="4161635"/>
            <a:ext cx="3441680" cy="479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K-shapes Clustering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85FCA7CA-F9D9-EEB1-531F-93CDCA667249}"/>
              </a:ext>
            </a:extLst>
          </p:cNvPr>
          <p:cNvSpPr/>
          <p:nvPr/>
        </p:nvSpPr>
        <p:spPr>
          <a:xfrm>
            <a:off x="697922" y="5079866"/>
            <a:ext cx="3443388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Get Template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7246C2C7-1168-A7F8-3FD4-55F75AD71B3D}"/>
              </a:ext>
            </a:extLst>
          </p:cNvPr>
          <p:cNvSpPr/>
          <p:nvPr/>
        </p:nvSpPr>
        <p:spPr>
          <a:xfrm>
            <a:off x="697922" y="5976555"/>
            <a:ext cx="3440921" cy="4574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i="0" dirty="0">
                <a:solidFill>
                  <a:srgbClr val="212529"/>
                </a:solidFill>
                <a:effectLst/>
                <a:latin typeface="-apple-system"/>
              </a:rPr>
              <a:t>…</a:t>
            </a: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8FDADC6F-A19F-A900-CDD5-F416A5D115AD}"/>
              </a:ext>
            </a:extLst>
          </p:cNvPr>
          <p:cNvCxnSpPr>
            <a:cxnSpLocks/>
            <a:stCxn id="70" idx="2"/>
            <a:endCxn id="71" idx="0"/>
          </p:cNvCxnSpPr>
          <p:nvPr/>
        </p:nvCxnSpPr>
        <p:spPr>
          <a:xfrm>
            <a:off x="2418763" y="3018009"/>
            <a:ext cx="4173" cy="3282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320EE217-95F7-1EAB-A73C-112E5BB8D658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flipH="1">
            <a:off x="2420469" y="3811703"/>
            <a:ext cx="2467" cy="3499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948EC04F-1C13-FF95-EB84-074538DB7D6D}"/>
              </a:ext>
            </a:extLst>
          </p:cNvPr>
          <p:cNvCxnSpPr>
            <a:cxnSpLocks/>
            <a:stCxn id="73" idx="2"/>
            <a:endCxn id="74" idx="0"/>
          </p:cNvCxnSpPr>
          <p:nvPr/>
        </p:nvCxnSpPr>
        <p:spPr>
          <a:xfrm flipH="1">
            <a:off x="2418383" y="5537361"/>
            <a:ext cx="123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892FA8C9-7BA8-5D4A-530B-8765148369A7}"/>
              </a:ext>
            </a:extLst>
          </p:cNvPr>
          <p:cNvCxnSpPr>
            <a:cxnSpLocks/>
            <a:stCxn id="80" idx="2"/>
            <a:endCxn id="70" idx="0"/>
          </p:cNvCxnSpPr>
          <p:nvPr/>
        </p:nvCxnSpPr>
        <p:spPr>
          <a:xfrm flipH="1">
            <a:off x="2418763" y="1739441"/>
            <a:ext cx="1" cy="5820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35C9B866-7DF1-A0E5-59F2-ACEB88BEC353}"/>
              </a:ext>
            </a:extLst>
          </p:cNvPr>
          <p:cNvCxnSpPr>
            <a:cxnSpLocks/>
            <a:stCxn id="72" idx="2"/>
            <a:endCxn id="73" idx="0"/>
          </p:cNvCxnSpPr>
          <p:nvPr/>
        </p:nvCxnSpPr>
        <p:spPr>
          <a:xfrm flipH="1">
            <a:off x="2419616" y="4640672"/>
            <a:ext cx="853" cy="4391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362C46F8-55BF-EA31-9539-C04A021688A6}"/>
              </a:ext>
            </a:extLst>
          </p:cNvPr>
          <p:cNvSpPr txBox="1"/>
          <p:nvPr/>
        </p:nvSpPr>
        <p:spPr>
          <a:xfrm>
            <a:off x="1123766" y="1093110"/>
            <a:ext cx="2589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Noise: </a:t>
            </a:r>
            <a:r>
              <a:rPr lang="en-US" altLang="zh-CN" b="1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0.1</a:t>
            </a:r>
            <a:r>
              <a:rPr lang="en-US" altLang="zh-CN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, No RR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  <a:endParaRPr lang="zh-CN" altLang="en-US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D4CB667-5027-CAB0-9DC9-A3A1F9D2949B}"/>
              </a:ext>
            </a:extLst>
          </p:cNvPr>
          <p:cNvSpPr txBox="1"/>
          <p:nvPr/>
        </p:nvSpPr>
        <p:spPr>
          <a:xfrm>
            <a:off x="9550912" y="2317189"/>
            <a:ext cx="2734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Consolas" panose="020B0609020204030204" pitchFamily="49" charset="0"/>
                <a:cs typeface="Times New Roman" panose="02020603050405020304" pitchFamily="18" charset="0"/>
              </a:rPr>
              <a:t>此处插入计算公式</a:t>
            </a:r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E93621D2-0FF1-5CEA-5413-6CF2BB4FEAE0}"/>
              </a:ext>
            </a:extLst>
          </p:cNvPr>
          <p:cNvCxnSpPr>
            <a:cxnSpLocks/>
          </p:cNvCxnSpPr>
          <p:nvPr/>
        </p:nvCxnSpPr>
        <p:spPr>
          <a:xfrm>
            <a:off x="5059354" y="931371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167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969877" y="5042500"/>
            <a:ext cx="5695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HR</a:t>
            </a:r>
            <a:r>
              <a:rPr lang="zh-CN" altLang="en-US" dirty="0"/>
              <a:t>的周期分隔，会出现很严重的参差现象。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每分钟的</a:t>
            </a:r>
            <a:r>
              <a:rPr lang="en-US" altLang="zh-CN" dirty="0"/>
              <a:t>HR</a:t>
            </a:r>
            <a:r>
              <a:rPr lang="zh-CN" altLang="en-US" dirty="0"/>
              <a:t>，并不等于这十秒的</a:t>
            </a:r>
            <a:r>
              <a:rPr lang="en-US" altLang="zh-CN" dirty="0"/>
              <a:t>HR</a:t>
            </a:r>
            <a:r>
              <a:rPr lang="zh-CN" altLang="en-US" dirty="0"/>
              <a:t>，一点点的误差周期，就会导致效果很差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930A31-865F-7F09-AF5C-C771086B0B99}"/>
              </a:ext>
            </a:extLst>
          </p:cNvPr>
          <p:cNvSpPr txBox="1"/>
          <p:nvPr/>
        </p:nvSpPr>
        <p:spPr>
          <a:xfrm>
            <a:off x="7047689" y="5577982"/>
            <a:ext cx="41744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同时</a:t>
            </a:r>
            <a:r>
              <a:rPr lang="en-US" altLang="zh-CN" dirty="0" err="1">
                <a:highlight>
                  <a:srgbClr val="FFFF00"/>
                </a:highlight>
              </a:rPr>
              <a:t>Kshapes</a:t>
            </a:r>
            <a:r>
              <a:rPr lang="zh-CN" altLang="en-US" dirty="0">
                <a:highlight>
                  <a:srgbClr val="FFFF00"/>
                </a:highlight>
              </a:rPr>
              <a:t>分成两类并且每一类的数量相近，</a:t>
            </a:r>
            <a:endParaRPr lang="en-US" altLang="zh-CN" dirty="0">
              <a:highlight>
                <a:srgbClr val="FFFF00"/>
              </a:highlight>
            </a:endParaRPr>
          </a:p>
          <a:p>
            <a:r>
              <a:rPr lang="zh-CN" altLang="en-US" dirty="0">
                <a:highlight>
                  <a:srgbClr val="FFFF00"/>
                </a:highlight>
              </a:rPr>
              <a:t>说明</a:t>
            </a:r>
            <a:r>
              <a:rPr lang="en-US" altLang="zh-CN" dirty="0" err="1">
                <a:highlight>
                  <a:srgbClr val="FFFF00"/>
                </a:highlight>
              </a:rPr>
              <a:t>kshapes</a:t>
            </a:r>
            <a:r>
              <a:rPr lang="zh-CN" altLang="en-US" dirty="0">
                <a:highlight>
                  <a:srgbClr val="FFFF00"/>
                </a:highlight>
              </a:rPr>
              <a:t>并没有生效</a:t>
            </a:r>
            <a:endParaRPr lang="en-US" altLang="zh-CN" dirty="0">
              <a:highlight>
                <a:srgbClr val="FFFF00"/>
              </a:highlight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8F4C9B-108A-56AF-9323-AA42B3DBF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792" y="1093652"/>
            <a:ext cx="4242208" cy="35115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A728F5-0ED4-CFB5-C6F4-FA0C17063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140" y="1093652"/>
            <a:ext cx="4525532" cy="391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57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1333675" y="5442414"/>
            <a:ext cx="913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基于峰数量的周期分隔，效果比基于</a:t>
            </a:r>
            <a:r>
              <a:rPr lang="en-US" altLang="zh-CN" dirty="0"/>
              <a:t>HR</a:t>
            </a:r>
            <a:r>
              <a:rPr lang="zh-CN" altLang="en-US" dirty="0"/>
              <a:t>的好很多，但依然不是很理想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6D2F0E-1007-3A99-0AAC-C5FF67B1C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103" y="885615"/>
            <a:ext cx="4799015" cy="41801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1142779-3576-AD67-E113-D33002B7E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038" y="800635"/>
            <a:ext cx="4672892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92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02F1FC-A8A5-D4BD-EB91-DD917E0BBB7A}"/>
              </a:ext>
            </a:extLst>
          </p:cNvPr>
          <p:cNvSpPr txBox="1"/>
          <p:nvPr/>
        </p:nvSpPr>
        <p:spPr>
          <a:xfrm>
            <a:off x="1700874" y="4285330"/>
            <a:ext cx="91341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奇怪之处在于：</a:t>
            </a:r>
            <a:endParaRPr lang="en-US" altLang="zh-CN" dirty="0"/>
          </a:p>
          <a:p>
            <a:r>
              <a:rPr lang="zh-CN" altLang="en-US" dirty="0"/>
              <a:t>训练集中， </a:t>
            </a:r>
            <a:r>
              <a:rPr lang="en-US" altLang="zh-CN" dirty="0"/>
              <a:t>D21/D12</a:t>
            </a:r>
            <a:r>
              <a:rPr lang="zh-CN" altLang="en-US" dirty="0"/>
              <a:t>和</a:t>
            </a:r>
            <a:r>
              <a:rPr lang="en-US" altLang="zh-CN" dirty="0"/>
              <a:t>S</a:t>
            </a:r>
            <a:r>
              <a:rPr lang="zh-CN" altLang="en-US" dirty="0"/>
              <a:t>的相关性达到了</a:t>
            </a:r>
            <a:r>
              <a:rPr lang="en-US" altLang="zh-CN" dirty="0"/>
              <a:t>0.95</a:t>
            </a:r>
          </a:p>
          <a:p>
            <a:r>
              <a:rPr lang="zh-CN" altLang="en-US" dirty="0"/>
              <a:t>测试集中，</a:t>
            </a:r>
            <a:r>
              <a:rPr lang="en-US" altLang="zh-CN" dirty="0"/>
              <a:t>D21/D12</a:t>
            </a:r>
            <a:r>
              <a:rPr lang="zh-CN" altLang="en-US" dirty="0"/>
              <a:t>和</a:t>
            </a:r>
            <a:r>
              <a:rPr lang="en-US" altLang="zh-CN" dirty="0"/>
              <a:t>S</a:t>
            </a:r>
            <a:r>
              <a:rPr lang="zh-CN" altLang="en-US" dirty="0"/>
              <a:t>的相关性也达到了</a:t>
            </a:r>
            <a:r>
              <a:rPr lang="en-US" altLang="zh-CN" dirty="0"/>
              <a:t>0.9+</a:t>
            </a:r>
          </a:p>
          <a:p>
            <a:r>
              <a:rPr lang="zh-CN" altLang="en-US" dirty="0"/>
              <a:t>特征提取应该非常完美的。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但是他们的各自线性回归的斜率，差距很大，致使</a:t>
            </a:r>
            <a:r>
              <a:rPr lang="en-US" altLang="zh-CN" dirty="0" err="1"/>
              <a:t>Template_S</a:t>
            </a:r>
            <a:r>
              <a:rPr lang="zh-CN" altLang="en-US" dirty="0"/>
              <a:t>的预测值往往偏大。</a:t>
            </a:r>
            <a:endParaRPr lang="en-US" altLang="zh-CN" dirty="0"/>
          </a:p>
          <a:p>
            <a:r>
              <a:rPr lang="zh-CN" altLang="en-US" dirty="0"/>
              <a:t>这一点的原因还没有搞清楚。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86CB2A7-5268-0F47-2CA2-5B5A8DB52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434" y="1071237"/>
            <a:ext cx="4616372" cy="302847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F46EA2B-A345-CC04-AA45-88EFB5FBF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958" y="1236996"/>
            <a:ext cx="4215892" cy="2790727"/>
          </a:xfrm>
          <a:prstGeom prst="rect">
            <a:avLst/>
          </a:prstGeom>
        </p:spPr>
      </p:pic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F97381C-4DA6-9F69-23D8-8BF2D6DE2448}"/>
              </a:ext>
            </a:extLst>
          </p:cNvPr>
          <p:cNvCxnSpPr>
            <a:cxnSpLocks/>
          </p:cNvCxnSpPr>
          <p:nvPr/>
        </p:nvCxnSpPr>
        <p:spPr>
          <a:xfrm flipH="1">
            <a:off x="2768600" y="1165513"/>
            <a:ext cx="1593850" cy="299085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3094239F-EA7C-A31D-73C6-9AA499CB5CA3}"/>
              </a:ext>
            </a:extLst>
          </p:cNvPr>
          <p:cNvCxnSpPr>
            <a:cxnSpLocks/>
          </p:cNvCxnSpPr>
          <p:nvPr/>
        </p:nvCxnSpPr>
        <p:spPr>
          <a:xfrm flipH="1">
            <a:off x="2768600" y="809897"/>
            <a:ext cx="3092269" cy="2139966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DB83AA14-B0D4-4E24-7AA3-30AADC1568D7}"/>
              </a:ext>
            </a:extLst>
          </p:cNvPr>
          <p:cNvSpPr txBox="1"/>
          <p:nvPr/>
        </p:nvSpPr>
        <p:spPr>
          <a:xfrm flipH="1">
            <a:off x="2599575" y="1387596"/>
            <a:ext cx="68654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800" dirty="0"/>
              <a:t>Train Set</a:t>
            </a:r>
          </a:p>
          <a:p>
            <a:r>
              <a:rPr lang="en-US" altLang="zh-CN" sz="800" dirty="0"/>
              <a:t>Test Set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61441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8169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Work_2: </a:t>
            </a:r>
            <a:r>
              <a:rPr lang="en-US" altLang="zh-CN" sz="1400" dirty="0"/>
              <a:t>S &amp; D prediction in the noise level of 0.1 by getting template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B9CF12-A831-545C-B1D3-D127CF520246}"/>
              </a:ext>
            </a:extLst>
          </p:cNvPr>
          <p:cNvSpPr txBox="1"/>
          <p:nvPr/>
        </p:nvSpPr>
        <p:spPr>
          <a:xfrm>
            <a:off x="1528916" y="4284212"/>
            <a:ext cx="9134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对于</a:t>
            </a:r>
            <a:r>
              <a:rPr lang="en-US" altLang="zh-CN" dirty="0"/>
              <a:t>D</a:t>
            </a:r>
            <a:r>
              <a:rPr lang="zh-CN" altLang="en-US" dirty="0"/>
              <a:t>的预测，使用</a:t>
            </a:r>
            <a:r>
              <a:rPr lang="en-US" altLang="zh-CN" dirty="0"/>
              <a:t>Template</a:t>
            </a:r>
            <a:r>
              <a:rPr lang="zh-CN" altLang="en-US" dirty="0"/>
              <a:t>进行特征提取，离群点有点过多了。</a:t>
            </a:r>
            <a:endParaRPr lang="en-US" altLang="zh-CN" dirty="0"/>
          </a:p>
          <a:p>
            <a:r>
              <a:rPr lang="zh-CN" altLang="en-US" dirty="0"/>
              <a:t>我猜测是</a:t>
            </a:r>
            <a:r>
              <a:rPr lang="en-US" altLang="zh-CN" dirty="0"/>
              <a:t>K-shapes</a:t>
            </a:r>
            <a:r>
              <a:rPr lang="zh-CN" altLang="en-US" dirty="0"/>
              <a:t>带来的影响。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我下周会尝试去消除这种影响。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60EBA4C-A62C-57CC-A83A-69BCA210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401" y="1027074"/>
            <a:ext cx="4606000" cy="301905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942DB98-E4D9-7ACF-0D61-17CBEB10C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384" y="1121540"/>
            <a:ext cx="4330700" cy="283012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CB646B8-D4CE-FCF0-C3D9-D9D06FBDAEC5}"/>
              </a:ext>
            </a:extLst>
          </p:cNvPr>
          <p:cNvSpPr txBox="1"/>
          <p:nvPr/>
        </p:nvSpPr>
        <p:spPr>
          <a:xfrm flipH="1">
            <a:off x="6949436" y="1324420"/>
            <a:ext cx="137541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800" dirty="0" err="1"/>
              <a:t>Template_D</a:t>
            </a:r>
            <a:r>
              <a:rPr lang="en-US" altLang="zh-CN" sz="800" dirty="0"/>
              <a:t> prediction</a:t>
            </a:r>
          </a:p>
          <a:p>
            <a:r>
              <a:rPr lang="en-US" altLang="zh-CN" sz="800" dirty="0" err="1"/>
              <a:t>Template_D</a:t>
            </a:r>
            <a:r>
              <a:rPr lang="en-US" altLang="zh-CN" sz="800" dirty="0"/>
              <a:t> label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534879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id="{32A2BE86-86A6-F1FC-83EE-91A826B532E5}"/>
              </a:ext>
            </a:extLst>
          </p:cNvPr>
          <p:cNvSpPr txBox="1"/>
          <p:nvPr/>
        </p:nvSpPr>
        <p:spPr>
          <a:xfrm>
            <a:off x="1122218" y="423950"/>
            <a:ext cx="4584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Work_3: </a:t>
            </a:r>
            <a:r>
              <a:rPr lang="en-US" altLang="zh-CN" sz="1400" dirty="0"/>
              <a:t>Tutorial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838174-CA00-74BA-139E-7112B4C73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5025"/>
            <a:ext cx="3149241" cy="32702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18F60B8-23FF-89D0-FF61-A52B3035E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421" y="1164814"/>
            <a:ext cx="5547363" cy="50626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51E10FC-BC4B-0692-72F8-8E126B78C2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74"/>
          <a:stretch/>
        </p:blipFill>
        <p:spPr>
          <a:xfrm>
            <a:off x="8449214" y="330589"/>
            <a:ext cx="3742786" cy="29201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CFF72C3-3952-450D-90BD-DBF0B54B6C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95" t="-1692" r="5845"/>
          <a:stretch/>
        </p:blipFill>
        <p:spPr>
          <a:xfrm>
            <a:off x="0" y="3874684"/>
            <a:ext cx="3098800" cy="298331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2BD8DD8-4588-8A5E-BECA-7249064E3D0E}"/>
              </a:ext>
            </a:extLst>
          </p:cNvPr>
          <p:cNvSpPr/>
          <p:nvPr/>
        </p:nvSpPr>
        <p:spPr>
          <a:xfrm>
            <a:off x="3098800" y="3429000"/>
            <a:ext cx="5397500" cy="1905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45DB65-7B05-39A2-B040-C62B0C562D8B}"/>
              </a:ext>
            </a:extLst>
          </p:cNvPr>
          <p:cNvSpPr/>
          <p:nvPr/>
        </p:nvSpPr>
        <p:spPr>
          <a:xfrm>
            <a:off x="8480605" y="2595282"/>
            <a:ext cx="3669560" cy="5602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86B8611-EF66-802D-ACFF-B54266DF460E}"/>
              </a:ext>
            </a:extLst>
          </p:cNvPr>
          <p:cNvSpPr txBox="1"/>
          <p:nvPr/>
        </p:nvSpPr>
        <p:spPr>
          <a:xfrm>
            <a:off x="8382382" y="3429000"/>
            <a:ext cx="37968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Some advanced filters are not fully comprehensible at the moment. I will need to learn DSP and gradually work on implementing them.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Current SCG dataset doesn't provide a good example for algorithms, such as Blind Source Separation.</a:t>
            </a:r>
          </a:p>
        </p:txBody>
      </p:sp>
    </p:spTree>
    <p:extLst>
      <p:ext uri="{BB962C8B-B14F-4D97-AF65-F5344CB8AC3E}">
        <p14:creationId xmlns:p14="http://schemas.microsoft.com/office/powerpoint/2010/main" val="2755355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id="{32A2BE86-86A6-F1FC-83EE-91A826B532E5}"/>
              </a:ext>
            </a:extLst>
          </p:cNvPr>
          <p:cNvSpPr txBox="1"/>
          <p:nvPr/>
        </p:nvSpPr>
        <p:spPr>
          <a:xfrm>
            <a:off x="1122218" y="423950"/>
            <a:ext cx="4584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Work_3: </a:t>
            </a:r>
            <a:r>
              <a:rPr lang="en-US" altLang="zh-CN" sz="1400" dirty="0"/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4256841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Work_4: </a:t>
            </a:r>
            <a:r>
              <a:rPr lang="en-US" altLang="zh-CN" sz="1400" dirty="0"/>
              <a:t>Theoretical knowledge Learning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F1E1A2-EAA5-F458-EF2C-03F08482877A}"/>
              </a:ext>
            </a:extLst>
          </p:cNvPr>
          <p:cNvSpPr txBox="1"/>
          <p:nvPr/>
        </p:nvSpPr>
        <p:spPr>
          <a:xfrm>
            <a:off x="1770031" y="1385264"/>
            <a:ext cx="30596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pPr algn="ctr"/>
            <a:r>
              <a:rPr lang="en-US" altLang="zh-CN" sz="2000" b="1" dirty="0"/>
              <a:t>Signals and Systems</a:t>
            </a:r>
            <a:endParaRPr lang="zh-CN" altLang="en-US" sz="20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6C7C0D7-F219-E08C-D3D9-87ED10553615}"/>
              </a:ext>
            </a:extLst>
          </p:cNvPr>
          <p:cNvSpPr txBox="1"/>
          <p:nvPr/>
        </p:nvSpPr>
        <p:spPr>
          <a:xfrm>
            <a:off x="1122219" y="1903188"/>
            <a:ext cx="506268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>
                <a:latin typeface="+mj-lt"/>
              </a:rPr>
              <a:t>Course:</a:t>
            </a:r>
            <a:r>
              <a:rPr lang="zh-CN" altLang="en-US" dirty="0">
                <a:latin typeface="+mj-lt"/>
              </a:rPr>
              <a:t> </a:t>
            </a:r>
            <a:r>
              <a:rPr lang="en-US" altLang="zh-CN" dirty="0">
                <a:latin typeface="+mj-lt"/>
              </a:rPr>
              <a:t>EE120, Berkeley 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This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Progress:</a:t>
            </a:r>
          </a:p>
          <a:p>
            <a:r>
              <a:rPr lang="en-US" altLang="zh-CN" dirty="0">
                <a:latin typeface="+mj-lt"/>
              </a:rPr>
              <a:t>Review 10 Lectures</a:t>
            </a:r>
          </a:p>
          <a:p>
            <a:r>
              <a:rPr lang="en-US" altLang="zh-CN" dirty="0">
                <a:latin typeface="+mj-lt"/>
              </a:rPr>
              <a:t>Finish 1 lab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Next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plan:</a:t>
            </a:r>
          </a:p>
          <a:p>
            <a:r>
              <a:rPr lang="en-US" altLang="zh-CN" dirty="0">
                <a:latin typeface="+mj-lt"/>
              </a:rPr>
              <a:t>Lecture 10 (the DFT; FIR filters)</a:t>
            </a:r>
          </a:p>
          <a:p>
            <a:r>
              <a:rPr lang="en-US" altLang="zh-CN" dirty="0">
                <a:latin typeface="+mj-lt"/>
              </a:rPr>
              <a:t>Lecture 11 (Fourier transforms in two dimensions)</a:t>
            </a:r>
          </a:p>
          <a:p>
            <a:r>
              <a:rPr lang="en-US" altLang="zh-CN" dirty="0">
                <a:latin typeface="+mj-lt"/>
              </a:rPr>
              <a:t>Finish 1 lab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66F54C-EE63-8CEA-8FE4-D4569E42FD3A}"/>
              </a:ext>
            </a:extLst>
          </p:cNvPr>
          <p:cNvSpPr txBox="1"/>
          <p:nvPr/>
        </p:nvSpPr>
        <p:spPr>
          <a:xfrm>
            <a:off x="6594767" y="1903188"/>
            <a:ext cx="49965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>
                <a:latin typeface="+mj-lt"/>
              </a:rPr>
              <a:t>Course:</a:t>
            </a:r>
            <a:r>
              <a:rPr lang="zh-CN" altLang="en-US" dirty="0">
                <a:latin typeface="+mj-lt"/>
              </a:rPr>
              <a:t> </a:t>
            </a:r>
            <a:r>
              <a:rPr lang="en-US" altLang="zh-CN" dirty="0">
                <a:latin typeface="+mj-lt"/>
              </a:rPr>
              <a:t>CS109, </a:t>
            </a:r>
            <a:r>
              <a:rPr lang="en-US" altLang="zh-CN" dirty="0" err="1">
                <a:latin typeface="+mj-lt"/>
              </a:rPr>
              <a:t>Standford</a:t>
            </a:r>
            <a:endParaRPr lang="en-US" altLang="zh-CN" dirty="0">
              <a:latin typeface="+mj-lt"/>
            </a:endParaRP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This week's progress:</a:t>
            </a:r>
          </a:p>
          <a:p>
            <a:r>
              <a:rPr lang="en-US" altLang="zh-CN" dirty="0">
                <a:latin typeface="+mj-lt"/>
              </a:rPr>
              <a:t>Part * 12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b="1" dirty="0">
                <a:latin typeface="+mj-lt"/>
              </a:rPr>
              <a:t>Next week’s</a:t>
            </a:r>
            <a:r>
              <a:rPr lang="zh-CN" altLang="en-US" b="1" dirty="0">
                <a:latin typeface="+mj-lt"/>
              </a:rPr>
              <a:t> </a:t>
            </a:r>
            <a:r>
              <a:rPr lang="en-US" altLang="zh-CN" b="1" dirty="0">
                <a:latin typeface="+mj-lt"/>
              </a:rPr>
              <a:t>plan:</a:t>
            </a:r>
          </a:p>
          <a:p>
            <a:r>
              <a:rPr lang="en-US" altLang="zh-CN" dirty="0">
                <a:latin typeface="+mj-lt"/>
              </a:rPr>
              <a:t>Part * 12</a:t>
            </a:r>
          </a:p>
          <a:p>
            <a:endParaRPr lang="en-US" altLang="zh-CN" b="1" dirty="0"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F09BA0-ED6D-D618-0DE5-FC3CA2527B20}"/>
              </a:ext>
            </a:extLst>
          </p:cNvPr>
          <p:cNvSpPr txBox="1"/>
          <p:nvPr/>
        </p:nvSpPr>
        <p:spPr>
          <a:xfrm>
            <a:off x="6594767" y="1385264"/>
            <a:ext cx="53650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2000" b="1" dirty="0"/>
              <a:t>Probability for Computer Scientists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89137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8" y="423950"/>
            <a:ext cx="1753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  <a:cs typeface="Times New Roman" panose="02020603050405020304" pitchFamily="18" charset="0"/>
              </a:rPr>
              <a:t>Questions</a:t>
            </a:r>
            <a:endParaRPr lang="en-US" altLang="zh-CN" sz="3200" dirty="0"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A0A276-ED6D-9AA8-53E0-36DC0D9FA2F6}"/>
              </a:ext>
            </a:extLst>
          </p:cNvPr>
          <p:cNvSpPr txBox="1"/>
          <p:nvPr/>
        </p:nvSpPr>
        <p:spPr>
          <a:xfrm>
            <a:off x="2085995" y="1962356"/>
            <a:ext cx="835586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0">
                <a:solidFill>
                  <a:srgbClr val="353535"/>
                </a:solidFill>
                <a:effectLst/>
                <a:latin typeface="Consolas" panose="020B0609020204030204" pitchFamily="49" charset="0"/>
              </a:defRPr>
            </a:lvl1pPr>
          </a:lstStyle>
          <a:p>
            <a:pPr marL="342900" indent="-342900">
              <a:buAutoNum type="arabicPeriod"/>
            </a:pPr>
            <a:r>
              <a:rPr lang="en-US" altLang="zh-CN" dirty="0"/>
              <a:t>The SCG dataset is no longer suitable for many tutorial algorithms, such as </a:t>
            </a:r>
            <a:r>
              <a:rPr lang="zh-CN" altLang="en-US" dirty="0"/>
              <a:t>对</a:t>
            </a:r>
            <a:r>
              <a:rPr lang="en-US" altLang="zh-CN" dirty="0"/>
              <a:t>signals</a:t>
            </a:r>
            <a:r>
              <a:rPr lang="zh-CN" altLang="en-US" dirty="0"/>
              <a:t>进行</a:t>
            </a:r>
            <a:r>
              <a:rPr lang="en-US" altLang="zh-CN" dirty="0"/>
              <a:t>classification. Should we build some simple datasets ourselves, or could you provide us with a simulated dataset?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FontTx/>
              <a:buAutoNum type="arabicPeriod"/>
            </a:pPr>
            <a:r>
              <a:rPr lang="en-US" altLang="zh-CN" dirty="0"/>
              <a:t>What’s that </a:t>
            </a:r>
            <a:r>
              <a:rPr lang="en-US" altLang="zh-CN" dirty="0" err="1"/>
              <a:t>mean:It</a:t>
            </a:r>
            <a:r>
              <a:rPr lang="en-US" altLang="zh-CN" dirty="0"/>
              <a:t> can be based on </a:t>
            </a:r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SCG generator</a:t>
            </a:r>
            <a:r>
              <a:rPr lang="en-US" altLang="zh-CN" dirty="0"/>
              <a:t>, and make it support different mother wavelets, such as Harr, Daubechies, Biorthogonal, </a:t>
            </a:r>
            <a:r>
              <a:rPr lang="en-US" altLang="zh-CN" dirty="0" err="1"/>
              <a:t>Symlet</a:t>
            </a:r>
            <a:r>
              <a:rPr lang="en-US" altLang="zh-CN" dirty="0"/>
              <a:t>, Meyer and </a:t>
            </a:r>
            <a:r>
              <a:rPr lang="en-US" altLang="zh-CN" dirty="0" err="1"/>
              <a:t>Coiflets</a:t>
            </a:r>
            <a:r>
              <a:rPr lang="en-US" altLang="zh-CN" dirty="0"/>
              <a:t>. I know the Nk2’s SCG simulation is based on Daubechies, should we use Harr or </a:t>
            </a:r>
            <a:r>
              <a:rPr lang="en-US" altLang="zh-CN" dirty="0" err="1"/>
              <a:t>Symlet</a:t>
            </a:r>
            <a:r>
              <a:rPr lang="en-US" altLang="zh-CN" dirty="0"/>
              <a:t> to simulate SCG?</a:t>
            </a:r>
          </a:p>
          <a:p>
            <a:pPr marL="342900" indent="-342900"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8463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725568" y="771425"/>
            <a:ext cx="9042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Consolas" panose="020B0609020204030204" pitchFamily="49" charset="0"/>
                <a:cs typeface="Times New Roman" panose="02020603050405020304" pitchFamily="18" charset="0"/>
              </a:rPr>
              <a:t>Work Description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62255-7A4A-1C35-FF69-9A58CEC1EDD3}"/>
              </a:ext>
            </a:extLst>
          </p:cNvPr>
          <p:cNvSpPr txBox="1"/>
          <p:nvPr/>
        </p:nvSpPr>
        <p:spPr>
          <a:xfrm>
            <a:off x="2699803" y="1845235"/>
            <a:ext cx="80678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Work_1: Attempting to predict S and D using signals with a noise level of 0.8 by</a:t>
            </a:r>
            <a:r>
              <a:rPr lang="zh-CN" altLang="en-US" dirty="0"/>
              <a:t> </a:t>
            </a:r>
            <a:r>
              <a:rPr lang="en-US" altLang="zh-CN" dirty="0"/>
              <a:t>decomposition. The achieved MAE for </a:t>
            </a:r>
            <a:r>
              <a:rPr lang="en-US" altLang="zh-CN" b="1" dirty="0"/>
              <a:t>S is 3.9</a:t>
            </a:r>
            <a:r>
              <a:rPr lang="en-US" altLang="zh-CN" dirty="0"/>
              <a:t>, and for </a:t>
            </a:r>
            <a:r>
              <a:rPr lang="en-US" altLang="zh-CN" b="1" dirty="0"/>
              <a:t>D is 5.8</a:t>
            </a:r>
            <a:r>
              <a:rPr lang="en-US" altLang="zh-CN" dirty="0"/>
              <a:t>, compared to last week's values of </a:t>
            </a:r>
            <a:r>
              <a:rPr lang="en-US" altLang="zh-CN" b="1" dirty="0"/>
              <a:t>S=13 and D=9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Work_2: Attempting to predict S and D using signals with a noise level of 0.1 by getting template. Some interesting observations were made.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Work_3:Tutorial Writing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Work_4:</a:t>
            </a:r>
            <a:r>
              <a:rPr lang="en-US" altLang="zh-CN" sz="1800" dirty="0"/>
              <a:t>Theoretical knowledge Learning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63862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5219007" y="3105834"/>
            <a:ext cx="1753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01594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0E20BA-D4C8-D2CE-2DE1-A0E1D320E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41" y="3171906"/>
            <a:ext cx="3925902" cy="35126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E69F752-B1A1-E033-7E6B-123510BF6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5944" y="2664887"/>
            <a:ext cx="2383050" cy="1458541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6523A07-6F74-2563-6038-FDCAA9920CCA}"/>
              </a:ext>
            </a:extLst>
          </p:cNvPr>
          <p:cNvCxnSpPr>
            <a:cxnSpLocks/>
          </p:cNvCxnSpPr>
          <p:nvPr/>
        </p:nvCxnSpPr>
        <p:spPr>
          <a:xfrm>
            <a:off x="4054010" y="858366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4E61559-E208-8E04-52F1-C784A49E26C3}"/>
              </a:ext>
            </a:extLst>
          </p:cNvPr>
          <p:cNvSpPr txBox="1"/>
          <p:nvPr/>
        </p:nvSpPr>
        <p:spPr>
          <a:xfrm>
            <a:off x="455437" y="925389"/>
            <a:ext cx="3285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Process of Singular </a:t>
            </a:r>
          </a:p>
          <a:p>
            <a:r>
              <a:rPr lang="en-US" altLang="zh-CN" sz="2000" b="1" dirty="0"/>
              <a:t>Spectrum Analysis (SSA)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7B5B4D-EFA6-72A9-C65C-D731A5B5412A}"/>
              </a:ext>
            </a:extLst>
          </p:cNvPr>
          <p:cNvSpPr txBox="1"/>
          <p:nvPr/>
        </p:nvSpPr>
        <p:spPr>
          <a:xfrm>
            <a:off x="440389" y="1652080"/>
            <a:ext cx="34704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Step1.</a:t>
            </a:r>
          </a:p>
          <a:p>
            <a:r>
              <a:rPr lang="en-US" altLang="zh-CN" dirty="0"/>
              <a:t>perform SVD on the processed signal, and compute the W-correlation coefficients</a:t>
            </a:r>
            <a:endParaRPr lang="en-US" altLang="zh-CN" dirty="0"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7C6D36C-1453-EE30-D781-E6B5A0C5F3BF}"/>
              </a:ext>
            </a:extLst>
          </p:cNvPr>
          <p:cNvSpPr txBox="1"/>
          <p:nvPr/>
        </p:nvSpPr>
        <p:spPr>
          <a:xfrm>
            <a:off x="4221072" y="925389"/>
            <a:ext cx="35115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Step2.</a:t>
            </a:r>
          </a:p>
          <a:p>
            <a:r>
              <a:rPr lang="en-US" altLang="zh-CN" dirty="0"/>
              <a:t>Time Series Component Separation and Grouping</a:t>
            </a:r>
          </a:p>
          <a:p>
            <a:endParaRPr lang="en-US" altLang="zh-CN" dirty="0"/>
          </a:p>
          <a:p>
            <a:r>
              <a:rPr lang="en-US" altLang="zh-CN" dirty="0"/>
              <a:t>Components of time series are grouped together through </a:t>
            </a:r>
            <a:r>
              <a:rPr lang="en-US" altLang="zh-CN" b="1" dirty="0"/>
              <a:t>visual inspection</a:t>
            </a:r>
            <a:r>
              <a:rPr lang="en-US" altLang="zh-CN" dirty="0"/>
              <a:t>.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41E484A-5210-E8DB-635B-D1695668C0D1}"/>
              </a:ext>
            </a:extLst>
          </p:cNvPr>
          <p:cNvGrpSpPr/>
          <p:nvPr/>
        </p:nvGrpSpPr>
        <p:grpSpPr>
          <a:xfrm>
            <a:off x="4073744" y="3171906"/>
            <a:ext cx="3806159" cy="3512649"/>
            <a:chOff x="5213268" y="2211106"/>
            <a:chExt cx="4745120" cy="424563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D43944E-1679-083C-F090-577A43CE1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13268" y="2211106"/>
              <a:ext cx="4745120" cy="4245633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77F6B53-CF0A-B93C-046C-FF4B8826FFB8}"/>
                </a:ext>
              </a:extLst>
            </p:cNvPr>
            <p:cNvSpPr/>
            <p:nvPr/>
          </p:nvSpPr>
          <p:spPr>
            <a:xfrm>
              <a:off x="5576894" y="2514600"/>
              <a:ext cx="202398" cy="185738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BA96BE4-8F34-E5E6-A5DF-6B1D3A5CE712}"/>
                </a:ext>
              </a:extLst>
            </p:cNvPr>
            <p:cNvSpPr/>
            <p:nvPr/>
          </p:nvSpPr>
          <p:spPr>
            <a:xfrm>
              <a:off x="5696124" y="2636173"/>
              <a:ext cx="327483" cy="32038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4BD3188-1A79-3DAB-CFA9-B549CDFDC037}"/>
                </a:ext>
              </a:extLst>
            </p:cNvPr>
            <p:cNvSpPr/>
            <p:nvPr/>
          </p:nvSpPr>
          <p:spPr>
            <a:xfrm>
              <a:off x="5952343" y="2887980"/>
              <a:ext cx="245438" cy="26159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D2C8373-BE9F-02B5-B0AA-1BFD130DD588}"/>
                </a:ext>
              </a:extLst>
            </p:cNvPr>
            <p:cNvSpPr/>
            <p:nvPr/>
          </p:nvSpPr>
          <p:spPr>
            <a:xfrm>
              <a:off x="6104742" y="3040380"/>
              <a:ext cx="3088769" cy="307467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F3E2DF46-E57C-326A-5772-3F57B5232F83}"/>
              </a:ext>
            </a:extLst>
          </p:cNvPr>
          <p:cNvSpPr txBox="1"/>
          <p:nvPr/>
        </p:nvSpPr>
        <p:spPr>
          <a:xfrm>
            <a:off x="8267717" y="1599779"/>
            <a:ext cx="3699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Step3. </a:t>
            </a:r>
          </a:p>
          <a:p>
            <a:r>
              <a:rPr lang="en-US" altLang="zh-CN" dirty="0"/>
              <a:t>Reconstruct</a:t>
            </a:r>
            <a:r>
              <a:rPr lang="zh-CN" altLang="en-US" dirty="0"/>
              <a:t> </a:t>
            </a:r>
            <a:r>
              <a:rPr lang="en-US" altLang="zh-CN" dirty="0"/>
              <a:t>signals</a:t>
            </a:r>
            <a:r>
              <a:rPr lang="zh-CN" altLang="en-US" dirty="0"/>
              <a:t> </a:t>
            </a:r>
            <a:r>
              <a:rPr lang="en-US" altLang="zh-CN" dirty="0"/>
              <a:t>based on the groups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E4BE72F-B5DC-CAE2-478E-0D212CCF04EE}"/>
              </a:ext>
            </a:extLst>
          </p:cNvPr>
          <p:cNvCxnSpPr>
            <a:cxnSpLocks/>
          </p:cNvCxnSpPr>
          <p:nvPr/>
        </p:nvCxnSpPr>
        <p:spPr>
          <a:xfrm>
            <a:off x="8000145" y="925389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1268FF2-9C57-EF1E-3337-071EE294C47C}"/>
                  </a:ext>
                </a:extLst>
              </p:cNvPr>
              <p:cNvSpPr txBox="1"/>
              <p:nvPr/>
            </p:nvSpPr>
            <p:spPr>
              <a:xfrm>
                <a:off x="8170332" y="4265206"/>
                <a:ext cx="4075006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The first reconstructed signal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altLang="zh-CN" dirty="0"/>
                  <a:t> is usually </a:t>
                </a:r>
                <a:r>
                  <a:rPr lang="en-US" altLang="zh-CN" b="1" dirty="0"/>
                  <a:t>the trend</a:t>
                </a:r>
                <a:r>
                  <a:rPr lang="en-US" altLang="zh-CN" dirty="0"/>
                  <a:t>.</a:t>
                </a:r>
              </a:p>
              <a:p>
                <a:endParaRPr lang="en-US" altLang="zh-CN" dirty="0"/>
              </a:p>
              <a:p>
                <a:r>
                  <a:rPr lang="en-US" altLang="zh-CN" dirty="0"/>
                  <a:t>The middle reconstructed signals, like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/>
                  <a:t>, are typically </a:t>
                </a:r>
                <a:r>
                  <a:rPr lang="en-US" altLang="zh-CN" b="1" dirty="0"/>
                  <a:t>the period</a:t>
                </a:r>
                <a:r>
                  <a:rPr lang="en-US" altLang="zh-CN" dirty="0"/>
                  <a:t>.</a:t>
                </a:r>
              </a:p>
              <a:p>
                <a:endParaRPr lang="en-US" altLang="zh-CN" dirty="0"/>
              </a:p>
              <a:p>
                <a:r>
                  <a:rPr lang="en-US" altLang="zh-CN" dirty="0"/>
                  <a:t>The final signal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CN" dirty="0"/>
                  <a:t> is generally </a:t>
                </a:r>
                <a:r>
                  <a:rPr lang="en-US" altLang="zh-CN" b="1" dirty="0"/>
                  <a:t>the noise</a:t>
                </a:r>
                <a:r>
                  <a:rPr lang="en-US" altLang="zh-CN" dirty="0"/>
                  <a:t>.</a:t>
                </a:r>
              </a:p>
            </p:txBody>
          </p:sp>
        </mc:Choice>
        <mc:Fallback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1268FF2-9C57-EF1E-3337-071EE294C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0332" y="4265206"/>
                <a:ext cx="4075006" cy="2585323"/>
              </a:xfrm>
              <a:prstGeom prst="rect">
                <a:avLst/>
              </a:prstGeom>
              <a:blipFill>
                <a:blip r:embed="rId5"/>
                <a:stretch>
                  <a:fillRect l="-1196" t="-1415" r="-1196" b="-28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01761A78-32C8-97BC-C8C6-B3C06B08A3F7}"/>
              </a:ext>
            </a:extLst>
          </p:cNvPr>
          <p:cNvCxnSpPr>
            <a:cxnSpLocks/>
          </p:cNvCxnSpPr>
          <p:nvPr/>
        </p:nvCxnSpPr>
        <p:spPr>
          <a:xfrm flipV="1">
            <a:off x="4527764" y="2875547"/>
            <a:ext cx="4820773" cy="58679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284C888D-C722-11DC-366A-7C3828896BF0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4723734" y="3233713"/>
            <a:ext cx="4624803" cy="42241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A7129F02-C1A7-B5C4-34BE-F7EE28284224}"/>
              </a:ext>
            </a:extLst>
          </p:cNvPr>
          <p:cNvCxnSpPr>
            <a:cxnSpLocks/>
          </p:cNvCxnSpPr>
          <p:nvPr/>
        </p:nvCxnSpPr>
        <p:spPr>
          <a:xfrm flipV="1">
            <a:off x="4863442" y="3586183"/>
            <a:ext cx="4485095" cy="19557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431E7A9-BF15-909D-DC82-E992A652FAA1}"/>
              </a:ext>
            </a:extLst>
          </p:cNvPr>
          <p:cNvCxnSpPr>
            <a:cxnSpLocks/>
          </p:cNvCxnSpPr>
          <p:nvPr/>
        </p:nvCxnSpPr>
        <p:spPr>
          <a:xfrm flipV="1">
            <a:off x="7266380" y="3952484"/>
            <a:ext cx="2082157" cy="24804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137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6523A07-6F74-2563-6038-FDCAA9920CCA}"/>
              </a:ext>
            </a:extLst>
          </p:cNvPr>
          <p:cNvCxnSpPr>
            <a:cxnSpLocks/>
          </p:cNvCxnSpPr>
          <p:nvPr/>
        </p:nvCxnSpPr>
        <p:spPr>
          <a:xfrm>
            <a:off x="4095012" y="865837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4E61559-E208-8E04-52F1-C784A49E26C3}"/>
              </a:ext>
            </a:extLst>
          </p:cNvPr>
          <p:cNvSpPr txBox="1"/>
          <p:nvPr/>
        </p:nvSpPr>
        <p:spPr>
          <a:xfrm>
            <a:off x="245591" y="925389"/>
            <a:ext cx="3849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The process of simplified SSA I used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37B5B4D-EFA6-72A9-C65C-D731A5B5412A}"/>
              </a:ext>
            </a:extLst>
          </p:cNvPr>
          <p:cNvSpPr txBox="1"/>
          <p:nvPr/>
        </p:nvSpPr>
        <p:spPr>
          <a:xfrm>
            <a:off x="245591" y="1682542"/>
            <a:ext cx="36921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Step1.</a:t>
            </a:r>
          </a:p>
          <a:p>
            <a:r>
              <a:rPr lang="en-US" altLang="zh-CN" dirty="0"/>
              <a:t>perform SVD on the processed signal, and compute the W-correlation coefficients</a:t>
            </a:r>
            <a:endParaRPr lang="en-US" altLang="zh-CN" dirty="0"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7C6D36C-1453-EE30-D781-E6B5A0C5F3BF}"/>
              </a:ext>
            </a:extLst>
          </p:cNvPr>
          <p:cNvSpPr txBox="1"/>
          <p:nvPr/>
        </p:nvSpPr>
        <p:spPr>
          <a:xfrm>
            <a:off x="4388410" y="1284384"/>
            <a:ext cx="35115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Step2.</a:t>
            </a:r>
          </a:p>
          <a:p>
            <a:r>
              <a:rPr lang="en-US" altLang="zh-CN" dirty="0"/>
              <a:t>Based on </a:t>
            </a:r>
            <a:r>
              <a:rPr lang="en-US" altLang="zh-CN" b="1" dirty="0"/>
              <a:t>empirical values</a:t>
            </a:r>
            <a:r>
              <a:rPr lang="en-US" altLang="zh-CN" dirty="0"/>
              <a:t>, components of time series are divided in </a:t>
            </a:r>
            <a:r>
              <a:rPr lang="en-US" altLang="zh-CN" b="1" dirty="0"/>
              <a:t>two</a:t>
            </a:r>
            <a:r>
              <a:rPr lang="en-US" altLang="zh-CN" dirty="0"/>
              <a:t> groups: Trend + (Period + Noise). 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E4BE72F-B5DC-CAE2-478E-0D212CCF04EE}"/>
              </a:ext>
            </a:extLst>
          </p:cNvPr>
          <p:cNvCxnSpPr>
            <a:cxnSpLocks/>
          </p:cNvCxnSpPr>
          <p:nvPr/>
        </p:nvCxnSpPr>
        <p:spPr>
          <a:xfrm>
            <a:off x="8350558" y="865837"/>
            <a:ext cx="0" cy="599216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D1268FF2-9C57-EF1E-3337-071EE294C47C}"/>
              </a:ext>
            </a:extLst>
          </p:cNvPr>
          <p:cNvSpPr txBox="1"/>
          <p:nvPr/>
        </p:nvSpPr>
        <p:spPr>
          <a:xfrm>
            <a:off x="8671911" y="2807516"/>
            <a:ext cx="34442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first reconstructed signal is generally </a:t>
            </a:r>
            <a:r>
              <a:rPr lang="en-US" altLang="zh-CN" b="1" dirty="0"/>
              <a:t>the trend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en-US" altLang="zh-CN" dirty="0"/>
              <a:t>The second reconstructed signal is a combination of </a:t>
            </a:r>
            <a:r>
              <a:rPr lang="en-US" altLang="zh-CN" b="1" dirty="0"/>
              <a:t>the period and the noise</a:t>
            </a:r>
            <a:r>
              <a:rPr lang="en-US" altLang="zh-CN" dirty="0"/>
              <a:t>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8132AA-FF08-36CA-4B25-067DA8E9BF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8847" r="4960"/>
          <a:stretch/>
        </p:blipFill>
        <p:spPr>
          <a:xfrm>
            <a:off x="142398" y="3231757"/>
            <a:ext cx="3770087" cy="333402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FB93B30-8013-B484-32F9-7EA8CE0DAA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8847" r="4960"/>
          <a:stretch/>
        </p:blipFill>
        <p:spPr>
          <a:xfrm>
            <a:off x="4259118" y="3231757"/>
            <a:ext cx="3770087" cy="3334026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4552C415-A0BD-BB5B-361E-E705644C6864}"/>
              </a:ext>
            </a:extLst>
          </p:cNvPr>
          <p:cNvSpPr/>
          <p:nvPr/>
        </p:nvSpPr>
        <p:spPr>
          <a:xfrm>
            <a:off x="4815855" y="3569269"/>
            <a:ext cx="2588999" cy="258649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4309C46-7F43-9591-FE16-1BB23749A568}"/>
              </a:ext>
            </a:extLst>
          </p:cNvPr>
          <p:cNvSpPr/>
          <p:nvPr/>
        </p:nvSpPr>
        <p:spPr>
          <a:xfrm>
            <a:off x="4506266" y="3288731"/>
            <a:ext cx="394447" cy="36739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FA24E07-DF06-297A-2549-C6F42E32146A}"/>
              </a:ext>
            </a:extLst>
          </p:cNvPr>
          <p:cNvSpPr txBox="1"/>
          <p:nvPr/>
        </p:nvSpPr>
        <p:spPr>
          <a:xfrm>
            <a:off x="8671913" y="1367329"/>
            <a:ext cx="33582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Step3. </a:t>
            </a:r>
          </a:p>
          <a:p>
            <a:r>
              <a:rPr lang="en-US" altLang="zh-CN" dirty="0"/>
              <a:t>Reconstruct</a:t>
            </a:r>
            <a:r>
              <a:rPr lang="zh-CN" altLang="en-US" dirty="0"/>
              <a:t> </a:t>
            </a:r>
            <a:r>
              <a:rPr lang="en-US" altLang="zh-CN" dirty="0"/>
              <a:t>signals</a:t>
            </a:r>
            <a:r>
              <a:rPr lang="zh-CN" altLang="en-US" dirty="0"/>
              <a:t> </a:t>
            </a:r>
            <a:r>
              <a:rPr lang="en-US" altLang="zh-CN" dirty="0"/>
              <a:t>based on the groups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BE9D3F3B-EE37-428E-8720-22A2AA460CCE}"/>
              </a:ext>
            </a:extLst>
          </p:cNvPr>
          <p:cNvCxnSpPr>
            <a:stCxn id="21" idx="3"/>
          </p:cNvCxnSpPr>
          <p:nvPr/>
        </p:nvCxnSpPr>
        <p:spPr>
          <a:xfrm flipV="1">
            <a:off x="4900713" y="3050177"/>
            <a:ext cx="3771198" cy="42225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2347C3E-D60B-B475-A822-B35C0E99AEB3}"/>
              </a:ext>
            </a:extLst>
          </p:cNvPr>
          <p:cNvCxnSpPr>
            <a:stCxn id="20" idx="3"/>
          </p:cNvCxnSpPr>
          <p:nvPr/>
        </p:nvCxnSpPr>
        <p:spPr>
          <a:xfrm flipV="1">
            <a:off x="7404854" y="4643846"/>
            <a:ext cx="1267057" cy="21867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09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97DEFC-C986-54FB-1F74-7E158829D784}"/>
              </a:ext>
            </a:extLst>
          </p:cNvPr>
          <p:cNvSpPr txBox="1"/>
          <p:nvPr/>
        </p:nvSpPr>
        <p:spPr>
          <a:xfrm>
            <a:off x="3215306" y="1080850"/>
            <a:ext cx="5761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 effectiveness of denoising using SSA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540625-FA7A-108C-DC0F-04A3294318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2" t="7310" r="6864" b="6748"/>
          <a:stretch/>
        </p:blipFill>
        <p:spPr>
          <a:xfrm>
            <a:off x="88601" y="1381602"/>
            <a:ext cx="8788059" cy="53638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94263B3-47B8-2473-3A65-AEFBAC529003}"/>
              </a:ext>
            </a:extLst>
          </p:cNvPr>
          <p:cNvSpPr txBox="1"/>
          <p:nvPr/>
        </p:nvSpPr>
        <p:spPr>
          <a:xfrm>
            <a:off x="8659159" y="1735426"/>
            <a:ext cx="3444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BFD8E5"/>
                </a:solidFill>
              </a:rPr>
              <a:t>Original SCG signal with a noise level of 0.8</a:t>
            </a:r>
          </a:p>
          <a:p>
            <a:endParaRPr lang="en-US" altLang="zh-CN" dirty="0"/>
          </a:p>
          <a:p>
            <a:r>
              <a:rPr lang="en-US" altLang="zh-CN" b="1" dirty="0">
                <a:solidFill>
                  <a:srgbClr val="EA821C"/>
                </a:solidFill>
              </a:rPr>
              <a:t>Trend</a:t>
            </a:r>
            <a:r>
              <a:rPr lang="en-US" altLang="zh-CN" dirty="0">
                <a:solidFill>
                  <a:srgbClr val="EA821C"/>
                </a:solidFill>
              </a:rPr>
              <a:t> extracted using SSA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2856B66-757C-7C99-5DEF-6D43270658F3}"/>
              </a:ext>
            </a:extLst>
          </p:cNvPr>
          <p:cNvSpPr txBox="1"/>
          <p:nvPr/>
        </p:nvSpPr>
        <p:spPr>
          <a:xfrm>
            <a:off x="8659159" y="3261023"/>
            <a:ext cx="344424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BFD8E5"/>
                </a:solidFill>
              </a:rPr>
              <a:t>Original SCG signal with a noise level of 0.8</a:t>
            </a:r>
          </a:p>
          <a:p>
            <a:endParaRPr lang="en-US" altLang="zh-CN" dirty="0"/>
          </a:p>
          <a:p>
            <a:r>
              <a:rPr lang="en-US" altLang="zh-CN" b="1" dirty="0">
                <a:solidFill>
                  <a:srgbClr val="EA821C"/>
                </a:solidFill>
              </a:rPr>
              <a:t>(Period + Noise) </a:t>
            </a:r>
            <a:r>
              <a:rPr lang="en-US" altLang="zh-CN" dirty="0">
                <a:solidFill>
                  <a:srgbClr val="EA821C"/>
                </a:solidFill>
              </a:rPr>
              <a:t>extracted using SSA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E4D5360-7AE0-583E-50FE-22FBA86C80BA}"/>
              </a:ext>
            </a:extLst>
          </p:cNvPr>
          <p:cNvSpPr txBox="1"/>
          <p:nvPr/>
        </p:nvSpPr>
        <p:spPr>
          <a:xfrm>
            <a:off x="8659159" y="5058967"/>
            <a:ext cx="3444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07DAE"/>
                </a:solidFill>
              </a:rPr>
              <a:t>SCG signal with no noise</a:t>
            </a:r>
          </a:p>
          <a:p>
            <a:endParaRPr lang="en-US" altLang="zh-CN" dirty="0"/>
          </a:p>
          <a:p>
            <a:r>
              <a:rPr lang="en-US" altLang="zh-CN" b="1" dirty="0">
                <a:solidFill>
                  <a:srgbClr val="EA821C"/>
                </a:solidFill>
              </a:rPr>
              <a:t>(Period + Noise) </a:t>
            </a:r>
            <a:r>
              <a:rPr lang="en-US" altLang="zh-CN" dirty="0">
                <a:solidFill>
                  <a:srgbClr val="EA821C"/>
                </a:solidFill>
              </a:rPr>
              <a:t>extracted using SSA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56299E9-3082-9526-2C12-945D616B779A}"/>
              </a:ext>
            </a:extLst>
          </p:cNvPr>
          <p:cNvSpPr/>
          <p:nvPr/>
        </p:nvSpPr>
        <p:spPr>
          <a:xfrm>
            <a:off x="5614989" y="3649643"/>
            <a:ext cx="223836" cy="70008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3B04E9B-859C-F26E-8E1B-2FA01F985ED2}"/>
              </a:ext>
            </a:extLst>
          </p:cNvPr>
          <p:cNvSpPr/>
          <p:nvPr/>
        </p:nvSpPr>
        <p:spPr>
          <a:xfrm>
            <a:off x="4214814" y="3649643"/>
            <a:ext cx="223836" cy="70008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F0E64DF-38AE-8A8D-C6C5-29D68A3B4D89}"/>
              </a:ext>
            </a:extLst>
          </p:cNvPr>
          <p:cNvSpPr/>
          <p:nvPr/>
        </p:nvSpPr>
        <p:spPr>
          <a:xfrm>
            <a:off x="974905" y="3649643"/>
            <a:ext cx="223836" cy="70008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7E1965A7-18B7-DF83-9FB0-3DD4196DC919}"/>
              </a:ext>
            </a:extLst>
          </p:cNvPr>
          <p:cNvCxnSpPr>
            <a:cxnSpLocks/>
          </p:cNvCxnSpPr>
          <p:nvPr/>
        </p:nvCxnSpPr>
        <p:spPr>
          <a:xfrm>
            <a:off x="8553450" y="3155950"/>
            <a:ext cx="363855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75AF761-40EC-8D3C-AB34-1BC2867C35E9}"/>
              </a:ext>
            </a:extLst>
          </p:cNvPr>
          <p:cNvCxnSpPr>
            <a:cxnSpLocks/>
          </p:cNvCxnSpPr>
          <p:nvPr/>
        </p:nvCxnSpPr>
        <p:spPr>
          <a:xfrm>
            <a:off x="8553450" y="4883150"/>
            <a:ext cx="363855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27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97DEFC-C986-54FB-1F74-7E158829D784}"/>
              </a:ext>
            </a:extLst>
          </p:cNvPr>
          <p:cNvSpPr txBox="1"/>
          <p:nvPr/>
        </p:nvSpPr>
        <p:spPr>
          <a:xfrm>
            <a:off x="3793983" y="1051482"/>
            <a:ext cx="4410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decomposition effects of </a:t>
            </a:r>
            <a:r>
              <a:rPr lang="en-US" altLang="zh-CN" dirty="0">
                <a:highlight>
                  <a:srgbClr val="FFFF00"/>
                </a:highlight>
              </a:rPr>
              <a:t>VMD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D45D796-D974-AD6A-DC9E-E3C14BAD89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t="7627" r="8321" b="6434"/>
          <a:stretch/>
        </p:blipFill>
        <p:spPr>
          <a:xfrm>
            <a:off x="0" y="1450182"/>
            <a:ext cx="4363032" cy="509828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A235E5-57DC-4649-15E7-0C83309E0A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1" t="6701" r="8639" b="6327"/>
          <a:stretch/>
        </p:blipFill>
        <p:spPr>
          <a:xfrm>
            <a:off x="5624281" y="1794200"/>
            <a:ext cx="6567719" cy="3982950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EB9B621D-AF75-894B-4190-0241578DBE84}"/>
              </a:ext>
            </a:extLst>
          </p:cNvPr>
          <p:cNvSpPr/>
          <p:nvPr/>
        </p:nvSpPr>
        <p:spPr>
          <a:xfrm>
            <a:off x="4363032" y="3799450"/>
            <a:ext cx="1283706" cy="123312"/>
          </a:xfrm>
          <a:prstGeom prst="rightArrow">
            <a:avLst>
              <a:gd name="adj1" fmla="val 36667"/>
              <a:gd name="adj2" fmla="val 103333"/>
            </a:avLst>
          </a:prstGeom>
          <a:solidFill>
            <a:srgbClr val="5178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AD02EF-59A4-0891-7129-FEE2A68BAA0D}"/>
              </a:ext>
            </a:extLst>
          </p:cNvPr>
          <p:cNvSpPr txBox="1"/>
          <p:nvPr/>
        </p:nvSpPr>
        <p:spPr>
          <a:xfrm>
            <a:off x="4321600" y="3584107"/>
            <a:ext cx="136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Reconstruction</a:t>
            </a:r>
          </a:p>
        </p:txBody>
      </p:sp>
    </p:spTree>
    <p:extLst>
      <p:ext uri="{BB962C8B-B14F-4D97-AF65-F5344CB8AC3E}">
        <p14:creationId xmlns:p14="http://schemas.microsoft.com/office/powerpoint/2010/main" val="2953018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97DEFC-C986-54FB-1F74-7E158829D784}"/>
              </a:ext>
            </a:extLst>
          </p:cNvPr>
          <p:cNvSpPr txBox="1"/>
          <p:nvPr/>
        </p:nvSpPr>
        <p:spPr>
          <a:xfrm>
            <a:off x="3324083" y="983012"/>
            <a:ext cx="691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decomposition effects of </a:t>
            </a:r>
            <a:r>
              <a:rPr lang="en-US" altLang="zh-CN" dirty="0">
                <a:highlight>
                  <a:srgbClr val="FFFF00"/>
                </a:highlight>
              </a:rPr>
              <a:t>Seasonal Decomposition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9C75B17-7B45-CD57-98C1-2D81CB856E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1" t="9630" r="9115" b="8889"/>
          <a:stretch/>
        </p:blipFill>
        <p:spPr>
          <a:xfrm>
            <a:off x="124726" y="1376925"/>
            <a:ext cx="4196874" cy="48450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5ECB885-6712-9299-23A2-959611DF9A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2" t="5868" r="8373" b="6305"/>
          <a:stretch/>
        </p:blipFill>
        <p:spPr>
          <a:xfrm>
            <a:off x="5778500" y="1716885"/>
            <a:ext cx="6413500" cy="3944741"/>
          </a:xfrm>
          <a:prstGeom prst="rect">
            <a:avLst/>
          </a:prstGeom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73E70AC5-2592-F0D9-5AA4-1F01CF3FE95E}"/>
              </a:ext>
            </a:extLst>
          </p:cNvPr>
          <p:cNvSpPr/>
          <p:nvPr/>
        </p:nvSpPr>
        <p:spPr>
          <a:xfrm>
            <a:off x="4363032" y="3799450"/>
            <a:ext cx="1283706" cy="123312"/>
          </a:xfrm>
          <a:prstGeom prst="rightArrow">
            <a:avLst>
              <a:gd name="adj1" fmla="val 36667"/>
              <a:gd name="adj2" fmla="val 103333"/>
            </a:avLst>
          </a:prstGeom>
          <a:solidFill>
            <a:srgbClr val="5178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4B0571-937D-7270-31EE-2853447B7CA0}"/>
              </a:ext>
            </a:extLst>
          </p:cNvPr>
          <p:cNvSpPr txBox="1"/>
          <p:nvPr/>
        </p:nvSpPr>
        <p:spPr>
          <a:xfrm>
            <a:off x="4321600" y="3584107"/>
            <a:ext cx="136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Reconstruction</a:t>
            </a:r>
          </a:p>
        </p:txBody>
      </p:sp>
    </p:spTree>
    <p:extLst>
      <p:ext uri="{BB962C8B-B14F-4D97-AF65-F5344CB8AC3E}">
        <p14:creationId xmlns:p14="http://schemas.microsoft.com/office/powerpoint/2010/main" val="2925330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E5E9C38-91AA-FAFE-3679-2C216F59C1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1" t="9466" r="7356" b="9053"/>
          <a:stretch/>
        </p:blipFill>
        <p:spPr>
          <a:xfrm>
            <a:off x="837037" y="0"/>
            <a:ext cx="3079750" cy="680949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27597DB-1C3A-87BD-7EE0-B4F677F1B1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7" t="6508" r="8487" b="7986"/>
          <a:stretch/>
        </p:blipFill>
        <p:spPr>
          <a:xfrm>
            <a:off x="5722085" y="1789770"/>
            <a:ext cx="6469915" cy="3865672"/>
          </a:xfrm>
          <a:prstGeom prst="rect">
            <a:avLst/>
          </a:prstGeom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167186C3-92C8-3B2D-1677-69030F4A5D23}"/>
              </a:ext>
            </a:extLst>
          </p:cNvPr>
          <p:cNvSpPr/>
          <p:nvPr/>
        </p:nvSpPr>
        <p:spPr>
          <a:xfrm>
            <a:off x="4363032" y="3799450"/>
            <a:ext cx="1283706" cy="123312"/>
          </a:xfrm>
          <a:prstGeom prst="rightArrow">
            <a:avLst>
              <a:gd name="adj1" fmla="val 36667"/>
              <a:gd name="adj2" fmla="val 103333"/>
            </a:avLst>
          </a:prstGeom>
          <a:solidFill>
            <a:srgbClr val="5178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4481AF-3A46-FD0D-4886-8E929B4EB026}"/>
              </a:ext>
            </a:extLst>
          </p:cNvPr>
          <p:cNvSpPr txBox="1"/>
          <p:nvPr/>
        </p:nvSpPr>
        <p:spPr>
          <a:xfrm>
            <a:off x="4321600" y="3584107"/>
            <a:ext cx="136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Reconstruction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834146-2914-8510-2651-CADE290923D6}"/>
              </a:ext>
            </a:extLst>
          </p:cNvPr>
          <p:cNvSpPr txBox="1"/>
          <p:nvPr/>
        </p:nvSpPr>
        <p:spPr>
          <a:xfrm>
            <a:off x="4132786" y="5022436"/>
            <a:ext cx="801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Trend</a:t>
            </a:r>
            <a:endParaRPr lang="zh-CN" altLang="en-US" dirty="0"/>
          </a:p>
        </p:txBody>
      </p:sp>
      <p:sp>
        <p:nvSpPr>
          <p:cNvPr id="14" name="右大括号 13">
            <a:extLst>
              <a:ext uri="{FF2B5EF4-FFF2-40B4-BE49-F238E27FC236}">
                <a16:creationId xmlns:a16="http://schemas.microsoft.com/office/drawing/2014/main" id="{B6273B80-F151-D486-4FA1-331BD8719FD7}"/>
              </a:ext>
            </a:extLst>
          </p:cNvPr>
          <p:cNvSpPr/>
          <p:nvPr/>
        </p:nvSpPr>
        <p:spPr>
          <a:xfrm>
            <a:off x="3916787" y="3799450"/>
            <a:ext cx="229763" cy="2753750"/>
          </a:xfrm>
          <a:prstGeom prst="rightBrace">
            <a:avLst>
              <a:gd name="adj1" fmla="val 189453"/>
              <a:gd name="adj2" fmla="val 4838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98FEB70-81B5-865E-D0DD-57AC2F49125F}"/>
              </a:ext>
            </a:extLst>
          </p:cNvPr>
          <p:cNvSpPr txBox="1"/>
          <p:nvPr/>
        </p:nvSpPr>
        <p:spPr>
          <a:xfrm>
            <a:off x="3819383" y="1055267"/>
            <a:ext cx="691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decomposition effects of </a:t>
            </a:r>
            <a:r>
              <a:rPr lang="en-US" altLang="zh-CN" dirty="0">
                <a:highlight>
                  <a:srgbClr val="FFFF00"/>
                </a:highlight>
              </a:rPr>
              <a:t>EMD</a:t>
            </a:r>
          </a:p>
        </p:txBody>
      </p:sp>
    </p:spTree>
    <p:extLst>
      <p:ext uri="{BB962C8B-B14F-4D97-AF65-F5344CB8AC3E}">
        <p14:creationId xmlns:p14="http://schemas.microsoft.com/office/powerpoint/2010/main" val="159521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01BE2B-0820-0143-B72A-D9CEA12265BD}"/>
              </a:ext>
            </a:extLst>
          </p:cNvPr>
          <p:cNvSpPr txBox="1"/>
          <p:nvPr/>
        </p:nvSpPr>
        <p:spPr>
          <a:xfrm>
            <a:off x="1122219" y="423950"/>
            <a:ext cx="593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Consolas" panose="020B0609020204030204" pitchFamily="49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Work_1: </a:t>
            </a:r>
            <a:r>
              <a:rPr lang="en-US" altLang="zh-CN" sz="1400" dirty="0"/>
              <a:t>S &amp; D prediction in the noise level of 0.8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CF12710-A6D2-1564-D408-B283A4088B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9907" r="6905" b="8519"/>
          <a:stretch/>
        </p:blipFill>
        <p:spPr>
          <a:xfrm>
            <a:off x="838905" y="-38100"/>
            <a:ext cx="2828362" cy="686442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04B05E9-E6DD-3C2F-D396-4ACF7388F9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7" t="7630" r="9161" b="7081"/>
          <a:stretch/>
        </p:blipFill>
        <p:spPr>
          <a:xfrm>
            <a:off x="5810251" y="1849272"/>
            <a:ext cx="6381750" cy="38435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A0848C1-4D4E-E46B-EA49-0A8BA7E29449}"/>
              </a:ext>
            </a:extLst>
          </p:cNvPr>
          <p:cNvSpPr txBox="1"/>
          <p:nvPr/>
        </p:nvSpPr>
        <p:spPr>
          <a:xfrm>
            <a:off x="4093156" y="4835177"/>
            <a:ext cx="801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Trend</a:t>
            </a:r>
            <a:endParaRPr lang="zh-CN" altLang="en-US" dirty="0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C5FD55D4-E505-3643-E1BE-57E61C040A62}"/>
              </a:ext>
            </a:extLst>
          </p:cNvPr>
          <p:cNvSpPr/>
          <p:nvPr/>
        </p:nvSpPr>
        <p:spPr>
          <a:xfrm>
            <a:off x="3600451" y="3429000"/>
            <a:ext cx="546100" cy="3136900"/>
          </a:xfrm>
          <a:prstGeom prst="rightBrace">
            <a:avLst>
              <a:gd name="adj1" fmla="val 189453"/>
              <a:gd name="adj2" fmla="val 4838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7F1C83EA-FCBE-FF85-B1F0-86C9D3A1F199}"/>
              </a:ext>
            </a:extLst>
          </p:cNvPr>
          <p:cNvSpPr/>
          <p:nvPr/>
        </p:nvSpPr>
        <p:spPr>
          <a:xfrm>
            <a:off x="4363032" y="3799450"/>
            <a:ext cx="1283706" cy="123312"/>
          </a:xfrm>
          <a:prstGeom prst="rightArrow">
            <a:avLst>
              <a:gd name="adj1" fmla="val 36667"/>
              <a:gd name="adj2" fmla="val 103333"/>
            </a:avLst>
          </a:prstGeom>
          <a:solidFill>
            <a:srgbClr val="5178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D38E0D9-E7FD-6480-55E1-48C1C5884954}"/>
              </a:ext>
            </a:extLst>
          </p:cNvPr>
          <p:cNvSpPr txBox="1"/>
          <p:nvPr/>
        </p:nvSpPr>
        <p:spPr>
          <a:xfrm>
            <a:off x="4321600" y="3584107"/>
            <a:ext cx="136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Reconstruction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FE5196F-F395-ABA7-7427-A67325CCFF81}"/>
              </a:ext>
            </a:extLst>
          </p:cNvPr>
          <p:cNvSpPr txBox="1"/>
          <p:nvPr/>
        </p:nvSpPr>
        <p:spPr>
          <a:xfrm>
            <a:off x="3819383" y="1055267"/>
            <a:ext cx="691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decomposition effects of </a:t>
            </a:r>
            <a:r>
              <a:rPr lang="en-US" altLang="zh-CN" dirty="0">
                <a:highlight>
                  <a:srgbClr val="FFFF00"/>
                </a:highlight>
              </a:rPr>
              <a:t>EEMD</a:t>
            </a:r>
          </a:p>
        </p:txBody>
      </p:sp>
    </p:spTree>
    <p:extLst>
      <p:ext uri="{BB962C8B-B14F-4D97-AF65-F5344CB8AC3E}">
        <p14:creationId xmlns:p14="http://schemas.microsoft.com/office/powerpoint/2010/main" val="811802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 1">
      <a:majorFont>
        <a:latin typeface="Consolas"/>
        <a:ea typeface="等线 Light"/>
        <a:cs typeface=""/>
      </a:majorFont>
      <a:minorFont>
        <a:latin typeface="Consolas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3613</TotalTime>
  <Words>1928</Words>
  <Application>Microsoft Office PowerPoint</Application>
  <PresentationFormat>宽屏</PresentationFormat>
  <Paragraphs>223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-apple-system</vt:lpstr>
      <vt:lpstr>Inter</vt:lpstr>
      <vt:lpstr>等线</vt:lpstr>
      <vt:lpstr>Arial</vt:lpstr>
      <vt:lpstr>Cambria Math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老 甲鱼</cp:lastModifiedBy>
  <cp:revision>5528</cp:revision>
  <dcterms:created xsi:type="dcterms:W3CDTF">2023-07-30T03:21:28Z</dcterms:created>
  <dcterms:modified xsi:type="dcterms:W3CDTF">2023-08-28T07:28:26Z</dcterms:modified>
</cp:coreProperties>
</file>

<file path=docProps/thumbnail.jpeg>
</file>